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handoutMasterIdLst>
    <p:handoutMasterId r:id="rId121"/>
  </p:handoutMasterIdLst>
  <p:sldIdLst>
    <p:sldId id="857" r:id="rId2"/>
    <p:sldId id="1506" r:id="rId3"/>
    <p:sldId id="1632" r:id="rId4"/>
    <p:sldId id="1514" r:id="rId5"/>
    <p:sldId id="1819" r:id="rId6"/>
    <p:sldId id="1766" r:id="rId7"/>
    <p:sldId id="1820" r:id="rId8"/>
    <p:sldId id="1817" r:id="rId9"/>
    <p:sldId id="1818" r:id="rId10"/>
    <p:sldId id="1815" r:id="rId11"/>
    <p:sldId id="1816" r:id="rId12"/>
    <p:sldId id="1519" r:id="rId13"/>
    <p:sldId id="1813" r:id="rId14"/>
    <p:sldId id="1814" r:id="rId15"/>
    <p:sldId id="1812" r:id="rId16"/>
    <p:sldId id="1810" r:id="rId17"/>
    <p:sldId id="1811" r:id="rId18"/>
    <p:sldId id="1807" r:id="rId19"/>
    <p:sldId id="1808" r:id="rId20"/>
    <p:sldId id="1809" r:id="rId21"/>
    <p:sldId id="1525" r:id="rId22"/>
    <p:sldId id="1805" r:id="rId23"/>
    <p:sldId id="1806" r:id="rId24"/>
    <p:sldId id="1802" r:id="rId25"/>
    <p:sldId id="1803" r:id="rId26"/>
    <p:sldId id="1804" r:id="rId27"/>
    <p:sldId id="1526" r:id="rId28"/>
    <p:sldId id="1800" r:id="rId29"/>
    <p:sldId id="1801" r:id="rId30"/>
    <p:sldId id="1797" r:id="rId31"/>
    <p:sldId id="1798" r:id="rId32"/>
    <p:sldId id="1799" r:id="rId33"/>
    <p:sldId id="1707" r:id="rId34"/>
    <p:sldId id="1545" r:id="rId35"/>
    <p:sldId id="1824" r:id="rId36"/>
    <p:sldId id="1822" r:id="rId37"/>
    <p:sldId id="1823" r:id="rId38"/>
    <p:sldId id="1821" r:id="rId39"/>
    <p:sldId id="1884" r:id="rId40"/>
    <p:sldId id="1728" r:id="rId41"/>
    <p:sldId id="1726" r:id="rId42"/>
    <p:sldId id="1729" r:id="rId43"/>
    <p:sldId id="1727" r:id="rId44"/>
    <p:sldId id="1505" r:id="rId45"/>
    <p:sldId id="1778" r:id="rId46"/>
    <p:sldId id="1725" r:id="rId47"/>
    <p:sldId id="1794" r:id="rId48"/>
    <p:sldId id="1795" r:id="rId49"/>
    <p:sldId id="1565" r:id="rId50"/>
    <p:sldId id="1570" r:id="rId51"/>
    <p:sldId id="1733" r:id="rId52"/>
    <p:sldId id="1734" r:id="rId53"/>
    <p:sldId id="1735" r:id="rId54"/>
    <p:sldId id="1741" r:id="rId55"/>
    <p:sldId id="1746" r:id="rId56"/>
    <p:sldId id="1781" r:id="rId57"/>
    <p:sldId id="1782" r:id="rId58"/>
    <p:sldId id="1784" r:id="rId59"/>
    <p:sldId id="1785" r:id="rId60"/>
    <p:sldId id="1786" r:id="rId61"/>
    <p:sldId id="1787" r:id="rId62"/>
    <p:sldId id="1788" r:id="rId63"/>
    <p:sldId id="1789" r:id="rId64"/>
    <p:sldId id="1790" r:id="rId65"/>
    <p:sldId id="1791" r:id="rId66"/>
    <p:sldId id="1825" r:id="rId67"/>
    <p:sldId id="1826" r:id="rId68"/>
    <p:sldId id="1827" r:id="rId69"/>
    <p:sldId id="1737" r:id="rId70"/>
    <p:sldId id="1740" r:id="rId71"/>
    <p:sldId id="1585" r:id="rId72"/>
    <p:sldId id="1865" r:id="rId73"/>
    <p:sldId id="1866" r:id="rId74"/>
    <p:sldId id="1739" r:id="rId75"/>
    <p:sldId id="1222" r:id="rId76"/>
    <p:sldId id="1653" r:id="rId77"/>
    <p:sldId id="1715" r:id="rId78"/>
    <p:sldId id="1759" r:id="rId79"/>
    <p:sldId id="1760" r:id="rId80"/>
    <p:sldId id="1847" r:id="rId81"/>
    <p:sldId id="1848" r:id="rId82"/>
    <p:sldId id="1503" r:id="rId83"/>
    <p:sldId id="1664" r:id="rId84"/>
    <p:sldId id="1667" r:id="rId85"/>
    <p:sldId id="1755" r:id="rId86"/>
    <p:sldId id="1885" r:id="rId87"/>
    <p:sldId id="1743" r:id="rId88"/>
    <p:sldId id="1747" r:id="rId89"/>
    <p:sldId id="1745" r:id="rId90"/>
    <p:sldId id="1750" r:id="rId91"/>
    <p:sldId id="1751" r:id="rId92"/>
    <p:sldId id="1752" r:id="rId93"/>
    <p:sldId id="1829" r:id="rId94"/>
    <p:sldId id="1830" r:id="rId95"/>
    <p:sldId id="1832" r:id="rId96"/>
    <p:sldId id="1833" r:id="rId97"/>
    <p:sldId id="1834" r:id="rId98"/>
    <p:sldId id="1837" r:id="rId99"/>
    <p:sldId id="1838" r:id="rId100"/>
    <p:sldId id="479" r:id="rId101"/>
    <p:sldId id="1770" r:id="rId102"/>
    <p:sldId id="1761" r:id="rId103"/>
    <p:sldId id="1697" r:id="rId104"/>
    <p:sldId id="1695" r:id="rId105"/>
    <p:sldId id="1762" r:id="rId106"/>
    <p:sldId id="1763" r:id="rId107"/>
    <p:sldId id="1857" r:id="rId108"/>
    <p:sldId id="1845" r:id="rId109"/>
    <p:sldId id="1850" r:id="rId110"/>
    <p:sldId id="1854" r:id="rId111"/>
    <p:sldId id="1856" r:id="rId112"/>
    <p:sldId id="1858" r:id="rId113"/>
    <p:sldId id="1860" r:id="rId114"/>
    <p:sldId id="1886" r:id="rId115"/>
    <p:sldId id="1772" r:id="rId116"/>
    <p:sldId id="1887" r:id="rId117"/>
    <p:sldId id="1776" r:id="rId118"/>
    <p:sldId id="1831" r:id="rId119"/>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911"/>
    <p:restoredTop sz="57885"/>
  </p:normalViewPr>
  <p:slideViewPr>
    <p:cSldViewPr showGuides="1">
      <p:cViewPr varScale="1">
        <p:scale>
          <a:sx n="50" d="100"/>
          <a:sy n="50" d="100"/>
        </p:scale>
        <p:origin x="1781" y="38"/>
      </p:cViewPr>
      <p:guideLst>
        <p:guide orient="horz" pos="2205"/>
        <p:guide pos="2880"/>
      </p:guideLst>
    </p:cSldViewPr>
  </p:slideViewPr>
  <p:outlineViewPr>
    <p:cViewPr>
      <p:scale>
        <a:sx n="33" d="100"/>
        <a:sy n="33" d="100"/>
      </p:scale>
      <p:origin x="0" y="-13104"/>
    </p:cViewPr>
  </p:outlineViewPr>
  <p:notesTextViewPr>
    <p:cViewPr>
      <p:scale>
        <a:sx n="100" d="100"/>
        <a:sy n="100" d="100"/>
      </p:scale>
      <p:origin x="0" y="0"/>
    </p:cViewPr>
  </p:notesTextViewPr>
  <p:sorterViewPr>
    <p:cViewPr>
      <p:scale>
        <a:sx n="55" d="100"/>
        <a:sy n="55"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189485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‘General George Patton’ 2005 0929 G</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13358865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100</a:t>
            </a:fld>
            <a:endParaRPr lang="en-GB" altLang="nl-NL"/>
          </a:p>
        </p:txBody>
      </p:sp>
    </p:spTree>
    <p:extLst>
      <p:ext uri="{BB962C8B-B14F-4D97-AF65-F5344CB8AC3E}">
        <p14:creationId xmlns:p14="http://schemas.microsoft.com/office/powerpoint/2010/main" val="38599982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Agapanthus species</a:t>
            </a:r>
          </a:p>
          <a:p>
            <a:r>
              <a:rPr lang="nl-BE" dirty="0"/>
              <a:t>Agapanthusfamilie (Agapanthaceae)</a:t>
            </a:r>
          </a:p>
          <a:p>
            <a:endParaRPr lang="nl-BE" dirty="0"/>
          </a:p>
          <a:p>
            <a:endParaRPr lang="nl-BE" dirty="0"/>
          </a:p>
          <a:p>
            <a:r>
              <a:rPr lang="nl-BE" dirty="0"/>
              <a:t>Deze Zuid-Afrikaanse planten zijn onbeschermd niet bestand tegen de winterse vorst. </a:t>
            </a:r>
          </a:p>
          <a:p>
            <a:r>
              <a:rPr lang="nl-BE" dirty="0"/>
              <a:t>Zijn de ondergrondse delen nog intact?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101</a:t>
            </a:fld>
            <a:endParaRPr lang="en-GB" altLang="nl-NL"/>
          </a:p>
        </p:txBody>
      </p:sp>
    </p:spTree>
    <p:extLst>
      <p:ext uri="{BB962C8B-B14F-4D97-AF65-F5344CB8AC3E}">
        <p14:creationId xmlns:p14="http://schemas.microsoft.com/office/powerpoint/2010/main" val="38350600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Cycas revoluta </a:t>
            </a:r>
          </a:p>
          <a:p>
            <a:r>
              <a:rPr lang="nl-BE" dirty="0"/>
              <a:t>Cycasfamilie (Cycadaceae)</a:t>
            </a:r>
          </a:p>
          <a:p>
            <a:endParaRPr lang="nl-BE" dirty="0"/>
          </a:p>
          <a:p>
            <a:endParaRPr lang="nl-BE" dirty="0"/>
          </a:p>
          <a:p>
            <a:r>
              <a:rPr lang="nl-BE" dirty="0"/>
              <a:t>Ook hier zijn de bladeren in sterke mate beschadigd,  zoals reeds eerder het geval was (winter 2017-2018). In de daaropvolgende lente heeft de plant een nieuwe kroon van bladeren gemaakt. Zal dit opnieuw kunnen?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102</a:t>
            </a:fld>
            <a:endParaRPr lang="en-GB" altLang="nl-NL"/>
          </a:p>
        </p:txBody>
      </p:sp>
    </p:spTree>
    <p:extLst>
      <p:ext uri="{BB962C8B-B14F-4D97-AF65-F5344CB8AC3E}">
        <p14:creationId xmlns:p14="http://schemas.microsoft.com/office/powerpoint/2010/main" val="21217359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Japanse mispel (Eriobotrya japonica)</a:t>
            </a:r>
          </a:p>
          <a:p>
            <a:r>
              <a:rPr lang="nl-BE" dirty="0"/>
              <a:t>Rozenfamilie (Rosaceae)</a:t>
            </a:r>
          </a:p>
          <a:p>
            <a:endParaRPr lang="nl-BE" dirty="0"/>
          </a:p>
          <a:p>
            <a:endParaRPr lang="nl-BE" dirty="0"/>
          </a:p>
          <a:p>
            <a:r>
              <a:rPr lang="nl-BE" dirty="0"/>
              <a:t>We eindigen bij een struik die al jarenlang elke winter in bloei komt, en haar zeer lekkere vruchten in juni of juli presenteert. </a:t>
            </a:r>
          </a:p>
          <a:p>
            <a:r>
              <a:rPr lang="nl-BE" dirty="0"/>
              <a:t>Haar naam doet een Japanse origine vermoeden, maar helaas. </a:t>
            </a:r>
          </a:p>
          <a:p>
            <a:r>
              <a:rPr lang="nl-BE" dirty="0"/>
              <a:t>Zoals veel planten met een Chinese origine is ook deze via aanplant in Japan bij westerse botanici bekend geraakt, met een verkeerde connotatie als gevolg. De bekendste misfit in deze lange reeks is wellicht de onvolprezen Ginkgo, de laatste overlever van een bijzonder interessante groep Naaktzadigen.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103</a:t>
            </a:fld>
            <a:endParaRPr lang="en-GB" altLang="nl-NL"/>
          </a:p>
        </p:txBody>
      </p:sp>
    </p:spTree>
    <p:extLst>
      <p:ext uri="{BB962C8B-B14F-4D97-AF65-F5344CB8AC3E}">
        <p14:creationId xmlns:p14="http://schemas.microsoft.com/office/powerpoint/2010/main" val="32962952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Japanse mispel (Eriobotrya japonica)</a:t>
            </a:r>
          </a:p>
          <a:p>
            <a:r>
              <a:rPr lang="nl-BE" dirty="0"/>
              <a:t>Rozenfamilie (Rosaceae)</a:t>
            </a:r>
          </a:p>
          <a:p>
            <a:endParaRPr lang="nl-BE" dirty="0"/>
          </a:p>
          <a:p>
            <a:endParaRPr lang="nl-BE" dirty="0"/>
          </a:p>
          <a:p>
            <a:r>
              <a:rPr lang="nl-BE" dirty="0"/>
              <a:t>We eindigen bij een struik die al jarenlang elke winter in bloei komt, en haar zeer lekkere vruchten in juni of juli presenteert. </a:t>
            </a:r>
          </a:p>
          <a:p>
            <a:r>
              <a:rPr lang="nl-BE" dirty="0"/>
              <a:t>Haar naam doet een Japanse origine vermoeden, maar helaas. </a:t>
            </a:r>
          </a:p>
          <a:p>
            <a:r>
              <a:rPr lang="nl-BE" dirty="0"/>
              <a:t>Zoals veel planten met een Chinese origine is ook deze via aanplant in Japan bij westerse botanici bekend geraakt, met een verkeerde connotatie als gevolg. De bekendste misfit in deze lange reeks is wellicht de onvolprezen Ginkgo, de laatste overlever van een bijzonder interessante groep Naaktzadigen.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104</a:t>
            </a:fld>
            <a:endParaRPr lang="en-GB" altLang="nl-NL"/>
          </a:p>
        </p:txBody>
      </p:sp>
    </p:spTree>
    <p:extLst>
      <p:ext uri="{BB962C8B-B14F-4D97-AF65-F5344CB8AC3E}">
        <p14:creationId xmlns:p14="http://schemas.microsoft.com/office/powerpoint/2010/main" val="5686911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mispel (Eriobotrya japonica)</a:t>
            </a:r>
          </a:p>
          <a:p>
            <a:r>
              <a:rPr lang="nl-BE" dirty="0"/>
              <a:t>Rozenfamilie (Rosaceae)</a:t>
            </a:r>
          </a:p>
          <a:p>
            <a:endParaRPr lang="nl-BE" dirty="0"/>
          </a:p>
          <a:p>
            <a:endParaRPr lang="nl-BE" dirty="0"/>
          </a:p>
          <a:p>
            <a:r>
              <a:rPr lang="nl-BE" dirty="0"/>
              <a:t>Veel bloemgestellen zijn in de vorstperiode beschadigd geraakt. Wellicht volgt er een vrucht-arme zomer? </a:t>
            </a:r>
          </a:p>
          <a:p>
            <a:r>
              <a:rPr lang="nl-BE" dirty="0"/>
              <a:t>Er zijn wel nog enkele reservebloemgestellen tot bloei gekomen, misschien zorgen die voor wat nieuwe, latere vruchten?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105</a:t>
            </a:fld>
            <a:endParaRPr lang="en-GB" altLang="nl-NL"/>
          </a:p>
        </p:txBody>
      </p:sp>
    </p:spTree>
    <p:extLst>
      <p:ext uri="{BB962C8B-B14F-4D97-AF65-F5344CB8AC3E}">
        <p14:creationId xmlns:p14="http://schemas.microsoft.com/office/powerpoint/2010/main" val="30434260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mispel (Eriobotrya japonica)</a:t>
            </a:r>
          </a:p>
          <a:p>
            <a:r>
              <a:rPr lang="nl-BE" dirty="0"/>
              <a:t>Rozenfamilie (Rosaceae)</a:t>
            </a:r>
          </a:p>
          <a:p>
            <a:endParaRPr lang="nl-BE" dirty="0"/>
          </a:p>
          <a:p>
            <a:endParaRPr lang="nl-BE" dirty="0"/>
          </a:p>
          <a:p>
            <a:r>
              <a:rPr lang="nl-BE" dirty="0"/>
              <a:t>Veel bloemgestellen zijn in de vorstperiode beschadigd geraakt. Wellicht volgt er een vrucht-arme zomer? </a:t>
            </a:r>
          </a:p>
          <a:p>
            <a:r>
              <a:rPr lang="nl-BE" dirty="0"/>
              <a:t>Er zijn wel nog enkele reservebloemgestellen tot bloei gekomen, misschien zorgen die voor wat nieuwe, latere vruchten?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106</a:t>
            </a:fld>
            <a:endParaRPr lang="en-GB" altLang="nl-NL"/>
          </a:p>
        </p:txBody>
      </p:sp>
    </p:spTree>
    <p:extLst>
      <p:ext uri="{BB962C8B-B14F-4D97-AF65-F5344CB8AC3E}">
        <p14:creationId xmlns:p14="http://schemas.microsoft.com/office/powerpoint/2010/main" val="24765547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Echium pininana </a:t>
            </a:r>
          </a:p>
          <a:p>
            <a:r>
              <a:rPr lang="nl-BE" dirty="0"/>
              <a:t>Ruwbladigenfamilie (Boraginaceae)</a:t>
            </a:r>
          </a:p>
          <a:p>
            <a:endParaRPr lang="nl-BE" dirty="0"/>
          </a:p>
          <a:p>
            <a:endParaRPr lang="nl-BE" dirty="0"/>
          </a:p>
          <a:p>
            <a:r>
              <a:rPr lang="nl-BE" dirty="0"/>
              <a:t>Tja, deze Canarische zonnekloppers hebben het niet gehaald (zoals was te verwachten).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107</a:t>
            </a:fld>
            <a:endParaRPr lang="en-GB" altLang="nl-NL"/>
          </a:p>
        </p:txBody>
      </p:sp>
    </p:spTree>
    <p:extLst>
      <p:ext uri="{BB962C8B-B14F-4D97-AF65-F5344CB8AC3E}">
        <p14:creationId xmlns:p14="http://schemas.microsoft.com/office/powerpoint/2010/main" val="10059218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Gambelia speciosa </a:t>
            </a:r>
          </a:p>
          <a:p>
            <a:r>
              <a:rPr lang="nl-BE" dirty="0"/>
              <a:t>Weegbreefamilie (Plantaginaceae)</a:t>
            </a:r>
          </a:p>
          <a:p>
            <a:endParaRPr lang="nl-BE" dirty="0"/>
          </a:p>
          <a:p>
            <a:endParaRPr lang="nl-BE" dirty="0"/>
          </a:p>
          <a:p>
            <a:r>
              <a:rPr lang="nl-BE" dirty="0"/>
              <a:t>En nog een slachtoffer, een endeem van de Kanaaleilanden voor de kust van Californië. </a:t>
            </a:r>
          </a:p>
          <a:p>
            <a:endParaRPr lang="nl-BE" dirty="0"/>
          </a:p>
          <a:p>
            <a:r>
              <a:rPr lang="nl-BE" dirty="0"/>
              <a:t>Maar op die eilanden groeit ook de struik </a:t>
            </a:r>
            <a:r>
              <a:rPr lang="nl-BE" i="1" dirty="0"/>
              <a:t>Lyonothamnus floribundus</a:t>
            </a:r>
            <a:r>
              <a:rPr lang="nl-BE" dirty="0"/>
              <a:t>, die de winter enkele meters verder compleet onbeschadigd heeft doorgemaakt.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108</a:t>
            </a:fld>
            <a:endParaRPr lang="en-GB" altLang="nl-NL"/>
          </a:p>
        </p:txBody>
      </p:sp>
    </p:spTree>
    <p:extLst>
      <p:ext uri="{BB962C8B-B14F-4D97-AF65-F5344CB8AC3E}">
        <p14:creationId xmlns:p14="http://schemas.microsoft.com/office/powerpoint/2010/main" val="32132935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Pseudomuscari azureum </a:t>
            </a:r>
          </a:p>
          <a:p>
            <a:r>
              <a:rPr lang="nl-BE" dirty="0"/>
              <a:t>Hyacintfamilie (Hyacinthaceae)</a:t>
            </a:r>
          </a:p>
          <a:p>
            <a:endParaRPr lang="nl-BE" dirty="0"/>
          </a:p>
          <a:p>
            <a:endParaRPr lang="nl-BE" dirty="0"/>
          </a:p>
          <a:p>
            <a:r>
              <a:rPr lang="nl-BE" dirty="0"/>
              <a:t>“Klein, maar fijn” past goed bij dit juweeltje, dat elk jaar een klein beetje uitbreiding kent.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109</a:t>
            </a:fld>
            <a:endParaRPr lang="en-GB" altLang="nl-NL"/>
          </a:p>
        </p:txBody>
      </p:sp>
    </p:spTree>
    <p:extLst>
      <p:ext uri="{BB962C8B-B14F-4D97-AF65-F5344CB8AC3E}">
        <p14:creationId xmlns:p14="http://schemas.microsoft.com/office/powerpoint/2010/main" val="228461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‘General George Patton’ 2005 0929 G</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41342152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Pseudomuscari azureum </a:t>
            </a:r>
          </a:p>
          <a:p>
            <a:r>
              <a:rPr lang="nl-BE" dirty="0"/>
              <a:t>Hyacintfamilie (Hyacinthaceae)</a:t>
            </a:r>
          </a:p>
          <a:p>
            <a:endParaRPr lang="nl-BE" dirty="0"/>
          </a:p>
          <a:p>
            <a:endParaRPr lang="nl-BE" dirty="0"/>
          </a:p>
          <a:p>
            <a:r>
              <a:rPr lang="nl-BE" dirty="0"/>
              <a:t>“Klein, maar fijn” past goed bij dit juweeltje, dat elk jaar een klein beetje uitbreiding kent.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110</a:t>
            </a:fld>
            <a:endParaRPr lang="en-GB" altLang="nl-NL"/>
          </a:p>
        </p:txBody>
      </p:sp>
    </p:spTree>
    <p:extLst>
      <p:ext uri="{BB962C8B-B14F-4D97-AF65-F5344CB8AC3E}">
        <p14:creationId xmlns:p14="http://schemas.microsoft.com/office/powerpoint/2010/main" val="27005125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Kleine honingbloem (Melianthus minor)</a:t>
            </a:r>
          </a:p>
          <a:p>
            <a:r>
              <a:rPr lang="nl-BE" dirty="0"/>
              <a:t>Francoafamilie (Francoaceae)</a:t>
            </a:r>
          </a:p>
          <a:p>
            <a:endParaRPr lang="nl-BE" dirty="0"/>
          </a:p>
          <a:p>
            <a:endParaRPr lang="nl-BE" dirty="0"/>
          </a:p>
          <a:p>
            <a:r>
              <a:rPr lang="nl-BE" dirty="0"/>
              <a:t>Oppervlakkkige beschadiging, de stengels lijken nog OK, en de meeste hebben reeds nieuw blad gevormd.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111</a:t>
            </a:fld>
            <a:endParaRPr lang="en-GB" altLang="nl-NL"/>
          </a:p>
        </p:txBody>
      </p:sp>
    </p:spTree>
    <p:extLst>
      <p:ext uri="{BB962C8B-B14F-4D97-AF65-F5344CB8AC3E}">
        <p14:creationId xmlns:p14="http://schemas.microsoft.com/office/powerpoint/2010/main" val="36220083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Phyla nodiflora </a:t>
            </a:r>
          </a:p>
          <a:p>
            <a:r>
              <a:rPr lang="nl-BE" dirty="0"/>
              <a:t>Verbenafamilie (Verbenaceae)</a:t>
            </a:r>
          </a:p>
          <a:p>
            <a:endParaRPr lang="nl-BE" dirty="0"/>
          </a:p>
          <a:p>
            <a:endParaRPr lang="nl-BE" dirty="0"/>
          </a:p>
          <a:p>
            <a:r>
              <a:rPr lang="nl-BE" dirty="0"/>
              <a:t>Zeer sterke beschadiging, en dit lijkt misschien het einde voor deze plant? </a:t>
            </a:r>
          </a:p>
          <a:p>
            <a:r>
              <a:rPr lang="nl-BE" dirty="0"/>
              <a:t>Maar reeds eerder is dit voorgevallen (winter 2011-2012) en in de volgende lente is de groei herstart van uit de blijkbaar intacte ondergrondse delen. Dus: hoop doet leven.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112</a:t>
            </a:fld>
            <a:endParaRPr lang="en-GB" altLang="nl-NL"/>
          </a:p>
        </p:txBody>
      </p:sp>
    </p:spTree>
    <p:extLst>
      <p:ext uri="{BB962C8B-B14F-4D97-AF65-F5344CB8AC3E}">
        <p14:creationId xmlns:p14="http://schemas.microsoft.com/office/powerpoint/2010/main" val="14003587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Rondbladige cyclaam (Cyclamen coum)</a:t>
            </a:r>
          </a:p>
          <a:p>
            <a:r>
              <a:rPr lang="nl-BE" dirty="0"/>
              <a:t>Sleutelbloemfamilie (Primulaceae)</a:t>
            </a:r>
          </a:p>
          <a:p>
            <a:endParaRPr lang="nl-BE" dirty="0"/>
          </a:p>
          <a:p>
            <a:endParaRPr lang="nl-BE" dirty="0"/>
          </a:p>
          <a:p>
            <a:r>
              <a:rPr lang="nl-BE" dirty="0"/>
              <a:t>En dit is de mediterrrane populatie, met een sterk verschillend blad, vergeleken met de populatie onder de treurbeuk.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113</a:t>
            </a:fld>
            <a:endParaRPr lang="en-GB" altLang="nl-NL"/>
          </a:p>
        </p:txBody>
      </p:sp>
    </p:spTree>
    <p:extLst>
      <p:ext uri="{BB962C8B-B14F-4D97-AF65-F5344CB8AC3E}">
        <p14:creationId xmlns:p14="http://schemas.microsoft.com/office/powerpoint/2010/main" val="22769586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114</a:t>
            </a:fld>
            <a:endParaRPr lang="en-GB" altLang="nl-NL"/>
          </a:p>
        </p:txBody>
      </p:sp>
    </p:spTree>
    <p:extLst>
      <p:ext uri="{BB962C8B-B14F-4D97-AF65-F5344CB8AC3E}">
        <p14:creationId xmlns:p14="http://schemas.microsoft.com/office/powerpoint/2010/main" val="21265897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Nieuwe fonteinen…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115</a:t>
            </a:fld>
            <a:endParaRPr lang="en-GB" altLang="nl-NL"/>
          </a:p>
        </p:txBody>
      </p:sp>
    </p:spTree>
    <p:extLst>
      <p:ext uri="{BB962C8B-B14F-4D97-AF65-F5344CB8AC3E}">
        <p14:creationId xmlns:p14="http://schemas.microsoft.com/office/powerpoint/2010/main" val="30574064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116</a:t>
            </a:fld>
            <a:endParaRPr lang="en-GB" altLang="nl-NL"/>
          </a:p>
        </p:txBody>
      </p:sp>
    </p:spTree>
    <p:extLst>
      <p:ext uri="{BB962C8B-B14F-4D97-AF65-F5344CB8AC3E}">
        <p14:creationId xmlns:p14="http://schemas.microsoft.com/office/powerpoint/2010/main" val="12187533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Twee exemplaren van een groepje van vijf intussen reeds trouwe bezoekers, die andere trouwe bezoekers niet zo vriendelijk benaderen…</a:t>
            </a:r>
          </a:p>
          <a:p>
            <a:r>
              <a:rPr lang="nl-BE" dirty="0"/>
              <a:t>Ze laten ook veel groene plakjes na…</a:t>
            </a:r>
          </a:p>
          <a:p>
            <a:endParaRPr lang="nl-BE" dirty="0"/>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117</a:t>
            </a:fld>
            <a:endParaRPr lang="en-GB" altLang="nl-NL"/>
          </a:p>
        </p:txBody>
      </p:sp>
    </p:spTree>
    <p:extLst>
      <p:ext uri="{BB962C8B-B14F-4D97-AF65-F5344CB8AC3E}">
        <p14:creationId xmlns:p14="http://schemas.microsoft.com/office/powerpoint/2010/main" val="16271340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terwijl ik voor de wandeling opnames kwam maken, landde er plots een bezoeker uit de Bourgoyen, op zoek naar een lekkere vis.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118</a:t>
            </a:fld>
            <a:endParaRPr lang="en-GB" altLang="nl-NL"/>
          </a:p>
        </p:txBody>
      </p:sp>
    </p:spTree>
    <p:extLst>
      <p:ext uri="{BB962C8B-B14F-4D97-AF65-F5344CB8AC3E}">
        <p14:creationId xmlns:p14="http://schemas.microsoft.com/office/powerpoint/2010/main" val="3669425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Japanse blauweregen (Wisteria floribunda ‘Multijuga’)</a:t>
            </a:r>
          </a:p>
          <a:p>
            <a:r>
              <a:rPr lang="nl-BE" dirty="0"/>
              <a:t>Vlinderbloemenfamilie (Fabaceae)</a:t>
            </a:r>
          </a:p>
          <a:p>
            <a:endParaRPr lang="nl-BE" dirty="0"/>
          </a:p>
          <a:p>
            <a:endParaRPr lang="nl-BE" dirty="0"/>
          </a:p>
          <a:p>
            <a:r>
              <a:rPr lang="nl-BE" dirty="0"/>
              <a:t>In de december-wandeling werd deze plant foutief aangeduid als een Chinese blauweregen. Met mijn welgemeende excuses, maar dat was heel erg fout.</a:t>
            </a:r>
          </a:p>
          <a:p>
            <a:endParaRPr lang="nl-BE" dirty="0"/>
          </a:p>
          <a:p>
            <a:r>
              <a:rPr lang="nl-BE" dirty="0"/>
              <a:t>Het gaat om een zéér betekenisvolle plant, een Blauweregen mét stamboom. </a:t>
            </a:r>
          </a:p>
          <a:p>
            <a:r>
              <a:rPr lang="nl-BE" dirty="0"/>
              <a:t>Meer bepaald is dit een Japanse blauweregen, geselecteerd in de toen wereldberoemde kwekerij van Louis Van Houtte, waarvan een stek is opgenomen in de collectie van de Royal Botanic Gardens Kew onder het nummer 1878 3001. U leest goed, 1878, dus toen reeds was er een strikte registratie van accessies in deze plantentuin, iets waarvan wij in Gent maar kunnen dromen. </a:t>
            </a:r>
          </a:p>
          <a:p>
            <a:endParaRPr lang="nl-BE" dirty="0"/>
          </a:p>
          <a:p>
            <a:r>
              <a:rPr lang="nl-BE" dirty="0"/>
              <a:t>Maar eind goed, al goed, deze Gentse selectie is terug op Gentse bodem, en hier is ze aangeplant bij een Chinese jeneverbes, hopend op een uiteindelijke verzoening tussen twee Aziatische naties, die elk een bewogen geschiedenis achter de rug hebben.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2706014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‘Adolphe Audusson’ 1900 4542 U</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1669622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‘Adolphe Audusson’ 1900 4542 U</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1403086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 </a:t>
            </a:r>
          </a:p>
          <a:p>
            <a:r>
              <a:rPr lang="nl-BE" dirty="0"/>
              <a:t>Daphniphyllumfamilie (Daphniphyllaceae)</a:t>
            </a:r>
          </a:p>
          <a:p>
            <a:endParaRPr lang="nl-BE" dirty="0"/>
          </a:p>
          <a:p>
            <a:r>
              <a:rPr lang="nl-BE" dirty="0"/>
              <a:t>De oude bladeren van vorig jaar hangen slapjes na de vorst, terwijl de jongste bladeren (uitgegroeid tijdens de herfst van vorig jaar) blijkbaar moeiteloos de koude hebben doorgemaakt.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36948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‘Comte de Gomer’ 2005 0930 G</a:t>
            </a:r>
          </a:p>
          <a:p>
            <a:r>
              <a:rPr lang="nl-BE" dirty="0"/>
              <a:t>Theefamilie (Theaceae)</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27813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‘Comte de Gomer’ 2005 0930 G</a:t>
            </a:r>
          </a:p>
          <a:p>
            <a:r>
              <a:rPr lang="nl-BE" dirty="0"/>
              <a:t>Theefamilie (Theaceae)</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1793496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‘Madame Victor De Bisschop’ 2005 0928 G</a:t>
            </a:r>
          </a:p>
          <a:p>
            <a:r>
              <a:rPr lang="nl-BE" dirty="0"/>
              <a:t>Theefamilie (Theaceae)</a:t>
            </a:r>
          </a:p>
          <a:p>
            <a:endParaRPr lang="nl-BE" dirty="0"/>
          </a:p>
          <a:p>
            <a:endParaRPr lang="nl-BE" dirty="0"/>
          </a:p>
          <a:p>
            <a:r>
              <a:rPr lang="nl-BE" dirty="0"/>
              <a:t>Mogelijk is dit de cultivar ‘Madame Victor de Bisschop Rubra’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2511160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‘Madame Victor De Bisschop’ 2005 0928 G</a:t>
            </a:r>
          </a:p>
          <a:p>
            <a:r>
              <a:rPr lang="nl-BE" dirty="0"/>
              <a:t>Theefamilie (Theaceae)</a:t>
            </a:r>
          </a:p>
          <a:p>
            <a:endParaRPr lang="nl-BE" dirty="0"/>
          </a:p>
          <a:p>
            <a:endParaRPr lang="nl-BE" dirty="0"/>
          </a:p>
          <a:p>
            <a:r>
              <a:rPr lang="nl-BE" dirty="0"/>
              <a:t>Mogelijk is dit de cultivar ‘Madame Victor de Bisschop Rubra’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231769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a:t>
            </a:fld>
            <a:endParaRPr lang="en-GB" altLang="nl-NL"/>
          </a:p>
        </p:txBody>
      </p:sp>
    </p:spTree>
    <p:extLst>
      <p:ext uri="{BB962C8B-B14F-4D97-AF65-F5344CB8AC3E}">
        <p14:creationId xmlns:p14="http://schemas.microsoft.com/office/powerpoint/2010/main" val="2888384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‘Madame Victor De Bisschop’ 2005 0928 G</a:t>
            </a:r>
          </a:p>
          <a:p>
            <a:r>
              <a:rPr lang="nl-BE" dirty="0"/>
              <a:t>Theefamilie (Theaceae)</a:t>
            </a:r>
          </a:p>
          <a:p>
            <a:endParaRPr lang="nl-BE" dirty="0"/>
          </a:p>
          <a:p>
            <a:endParaRPr lang="nl-BE" dirty="0"/>
          </a:p>
          <a:p>
            <a:r>
              <a:rPr lang="nl-BE" dirty="0"/>
              <a:t>Mogelijk is dit de cultivar ‘Madame Victor de Bisschop Rubra’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1623441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Pyrenaria spectabilis</a:t>
            </a:r>
          </a:p>
          <a:p>
            <a:r>
              <a:rPr lang="nl-BE" dirty="0"/>
              <a:t>Theefamilie (Theaceae)</a:t>
            </a:r>
          </a:p>
          <a:p>
            <a:endParaRPr lang="nl-BE" dirty="0"/>
          </a:p>
          <a:p>
            <a:endParaRPr lang="nl-BE" dirty="0"/>
          </a:p>
          <a:p>
            <a:r>
              <a:rPr lang="nl-BE" dirty="0"/>
              <a:t>Ook bij deze knoppen merken we al een zekere vorm van ongeduld: de rozige kleur van de petalen breekt doorheen de talrijke omhullende groene beschuttende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357553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Pyrenaria spectabilis</a:t>
            </a:r>
          </a:p>
          <a:p>
            <a:r>
              <a:rPr lang="nl-BE" dirty="0"/>
              <a:t>Theefamilie (Theaceae)</a:t>
            </a:r>
          </a:p>
          <a:p>
            <a:endParaRPr lang="nl-BE" dirty="0"/>
          </a:p>
          <a:p>
            <a:r>
              <a:rPr lang="nl-BE" dirty="0"/>
              <a:t>En dit is het resultaat van de vorst…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1023054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Pyrenaria spectabilis</a:t>
            </a:r>
          </a:p>
          <a:p>
            <a:r>
              <a:rPr lang="nl-BE" dirty="0"/>
              <a:t>Theefamilie (Theaceae)</a:t>
            </a:r>
          </a:p>
          <a:p>
            <a:endParaRPr lang="nl-BE" dirty="0"/>
          </a:p>
          <a:p>
            <a:r>
              <a:rPr lang="nl-BE" dirty="0"/>
              <a:t>En dit is het resultaat van de vorst…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3185424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‘Adolphe Audusson’ 1900 1245 U</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2096055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‘Adolphe Audusson’ 1900 1245 U</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3050415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‘Adolphe Audusson’ 1900 1245 U</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3739716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Japanse steranijs (Illicium anisatum)</a:t>
            </a:r>
          </a:p>
          <a:p>
            <a:r>
              <a:rPr lang="nl-BE" dirty="0"/>
              <a:t>Schisandrafamilie (Schisandraceae)</a:t>
            </a:r>
          </a:p>
          <a:p>
            <a:endParaRPr lang="nl-BE" dirty="0"/>
          </a:p>
          <a:p>
            <a:endParaRPr lang="nl-BE" dirty="0"/>
          </a:p>
          <a:p>
            <a:r>
              <a:rPr lang="nl-BE" dirty="0"/>
              <a:t>Oorspronkelijk is deze plant ontvangen als </a:t>
            </a:r>
            <a:r>
              <a:rPr lang="nl-BE" i="1" dirty="0"/>
              <a:t>Illicium religiosum</a:t>
            </a:r>
            <a:r>
              <a:rPr lang="nl-BE" i="0" dirty="0"/>
              <a:t>, een naam gepubliceerd door de beroemde botanici von </a:t>
            </a:r>
            <a:r>
              <a:rPr lang="nl-BE" dirty="0"/>
              <a:t>Siebold &amp; Zuccarini. Omwille van de nomenclatuurregels is die naam vervangen door de hoger vermelde naam. </a:t>
            </a:r>
          </a:p>
          <a:p>
            <a:endParaRPr lang="nl-BE" dirty="0"/>
          </a:p>
          <a:p>
            <a:r>
              <a:rPr lang="nl-BE" dirty="0"/>
              <a:t>In tegenstelling tot de échte steranijs blijkt deze (toch nauw verwante) soort zéér giftig.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1750404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steranijs (Illicium anisatum)</a:t>
            </a:r>
          </a:p>
          <a:p>
            <a:r>
              <a:rPr lang="nl-BE" dirty="0"/>
              <a:t>Schisandrafamilie (Schisandraceae)</a:t>
            </a:r>
          </a:p>
          <a:p>
            <a:endParaRPr lang="nl-BE" dirty="0"/>
          </a:p>
          <a:p>
            <a:r>
              <a:rPr lang="nl-BE" dirty="0"/>
              <a:t>De bloemen zijn reeds geopend, maar nog niet in volle glorie.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3991994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steranijs (Illicium anisatum)</a:t>
            </a:r>
          </a:p>
          <a:p>
            <a:r>
              <a:rPr lang="nl-BE" dirty="0"/>
              <a:t>Schisandrafamilie (Schisandraceae)</a:t>
            </a:r>
          </a:p>
          <a:p>
            <a:endParaRPr lang="nl-BE" dirty="0"/>
          </a:p>
          <a:p>
            <a:r>
              <a:rPr lang="nl-BE" dirty="0"/>
              <a:t>De bloemen zijn reeds geopend, maar nog niet in volle glorie.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19651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Opnieuw, deze foto-wandeling verloopt volledig in de buitentuin, de serres komen hier bijna niet aan bod. En dat heeft vooral te maken met de onvoldoende lichtkwaliteit: niet alleen de serreplanten treuren, ook mijn camera kan geen goede beelden (re)produceren. De meeste planten in de serres staan nu trouwens nog te wachten om te groeien en te bloeien, vandaar: nog even geduld, en in april zullen we wellicht meer “kasplantjes” kunnen tonen. </a:t>
            </a:r>
          </a:p>
          <a:p>
            <a:endParaRPr lang="nl-BE" dirty="0"/>
          </a:p>
          <a:p>
            <a:endParaRPr lang="nl-BE" dirty="0"/>
          </a:p>
          <a:p>
            <a:r>
              <a:rPr lang="nl-BE" dirty="0"/>
              <a:t>In deze reeks van onze border langs de Ledeganckstraat heb ik de foto’s van december laten volgen door die van maart, om de verdere ontwikkeling van deze planten te tonen. </a:t>
            </a:r>
          </a:p>
          <a:p>
            <a:endParaRPr lang="nl-BE" dirty="0"/>
          </a:p>
          <a:p>
            <a:endParaRPr lang="nl-BE" dirty="0"/>
          </a:p>
          <a:p>
            <a:r>
              <a:rPr lang="nl-BE" dirty="0"/>
              <a:t>December 2020</a:t>
            </a:r>
          </a:p>
          <a:p>
            <a:endParaRPr lang="nl-BE" dirty="0"/>
          </a:p>
          <a:p>
            <a:r>
              <a:rPr lang="nl-BE" b="1" i="1" dirty="0"/>
              <a:t>Camellia japonica ‘Alba’ 1900 5466 U</a:t>
            </a:r>
          </a:p>
          <a:p>
            <a:r>
              <a:rPr lang="nl-BE" dirty="0"/>
              <a:t>Theefamilie (Theaceae)</a:t>
            </a:r>
          </a:p>
          <a:p>
            <a:endParaRPr lang="nl-BE" dirty="0"/>
          </a:p>
          <a:p>
            <a:r>
              <a:rPr lang="nl-BE" dirty="0"/>
              <a:t>Knoppen à volonté, en klaar om te openen, bij een zachte winter reeds in januari. We zullen zien.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2449428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‘Inspiration’ 1983 2127 U</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1041910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‘Inspiration’ 1983 2127 U</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618495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‘Inspiration’ 1983 2127 U</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1839628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618178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Matthias Gaytant</a:t>
            </a:r>
          </a:p>
          <a:p>
            <a:endParaRPr lang="nl-BE" dirty="0"/>
          </a:p>
          <a:p>
            <a:r>
              <a:rPr lang="nl-BE" dirty="0"/>
              <a:t>Op de Rotstuin vinden we een ontroerend eenvoudig “In memoriam”, voor de recent overleden Matthias Gaytant, een personeelslid van de bewakingsdienst van de UGent, die een sterke, innerlijke band had met onze Plantentuin. Zoals bij vele personen van onze bewakingsdienst was de ontdekking van deze biodiversiteit een ware revelatie.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1749280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liefdevolle herinnering…</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578543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Arabis procurrens</a:t>
            </a:r>
          </a:p>
          <a:p>
            <a:r>
              <a:rPr lang="nl-BE" dirty="0"/>
              <a:t>Kruisbloemenfamilie (Brassicaceae)</a:t>
            </a:r>
          </a:p>
          <a:p>
            <a:endParaRPr lang="nl-BE" dirty="0"/>
          </a:p>
          <a:p>
            <a:endParaRPr lang="nl-BE" dirty="0"/>
          </a:p>
          <a:p>
            <a:r>
              <a:rPr lang="nl-BE" dirty="0"/>
              <a:t>Een echte vooruitkruiper, ideaal voor een klein voortuintje met veel steenwerk.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3562569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Hypericum olympicum</a:t>
            </a:r>
          </a:p>
          <a:p>
            <a:r>
              <a:rPr lang="nl-BE" dirty="0"/>
              <a:t>Hertshooifamilie (Hypericaceae)</a:t>
            </a:r>
          </a:p>
          <a:p>
            <a:endParaRPr lang="nl-BE" dirty="0"/>
          </a:p>
          <a:p>
            <a:endParaRPr lang="nl-BE" dirty="0"/>
          </a:p>
          <a:p>
            <a:r>
              <a:rPr lang="nl-BE" dirty="0"/>
              <a:t>Jarenlang is deze plant ongeschonden uit de winter gekomen, maar deze keer was het wel prijs. </a:t>
            </a:r>
          </a:p>
          <a:p>
            <a:r>
              <a:rPr lang="nl-BE" dirty="0"/>
              <a:t>Er zijn evenwel voldoende groene stukjes intact gebleven, en we vermoeden dat deze plant haar leven terug zal kunnen opnemen.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3345348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heel bekend fenomeen, in de buurt van een museum met toegangsstickertjes…</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2872254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3904387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Camellia japonica ‘Alba’ 1900 5466 U</a:t>
            </a:r>
          </a:p>
          <a:p>
            <a:r>
              <a:rPr lang="nl-BE" dirty="0"/>
              <a:t>Theefamilie (Theaceae)</a:t>
            </a:r>
          </a:p>
          <a:p>
            <a:endParaRPr lang="nl-BE" dirty="0"/>
          </a:p>
          <a:p>
            <a:r>
              <a:rPr lang="nl-BE" dirty="0"/>
              <a:t>Knoppen à volonté, en klaar om te openen, bij een zachte winter reeds in januari. We zullen zien.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1727538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Daktuin</a:t>
            </a:r>
          </a:p>
          <a:p>
            <a:endParaRPr lang="nl-BE" dirty="0"/>
          </a:p>
          <a:p>
            <a:endParaRPr lang="nl-BE" dirty="0"/>
          </a:p>
          <a:p>
            <a:r>
              <a:rPr lang="nl-BE" dirty="0"/>
              <a:t>Een bord met uitleg, maar met foutieve of enigszins achterhaalde gegevens. </a:t>
            </a:r>
          </a:p>
          <a:p>
            <a:r>
              <a:rPr lang="nl-BE" dirty="0"/>
              <a:t>“Alles kan beter”, nietwaar…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4163624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Opgeruimd staat netjes.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1661616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Opgeruimd staat netjes.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2824402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Opgeruimd staat netjes.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1894974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2615853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Sarcococca coriacea </a:t>
            </a:r>
          </a:p>
          <a:p>
            <a:r>
              <a:rPr lang="nl-BE" dirty="0"/>
              <a:t>Buxusfamilie (Buxaceae)</a:t>
            </a:r>
          </a:p>
          <a:p>
            <a:endParaRPr lang="nl-BE" dirty="0"/>
          </a:p>
          <a:p>
            <a:endParaRPr lang="nl-BE" dirty="0"/>
          </a:p>
          <a:p>
            <a:r>
              <a:rPr lang="nl-BE" dirty="0"/>
              <a:t>Vorstschade bij deze ene soort, de andere planten lijken intact. </a:t>
            </a:r>
          </a:p>
          <a:p>
            <a:r>
              <a:rPr lang="nl-BE" dirty="0"/>
              <a:t>Bij nazien blijkt het areaal (ZO Azië) van deze soort inderdaad wat aan de subtropische kant…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Dan is het nog verwonderlijk dat de plant niet helemaal is kapotgevroren.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1709908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Sarcococca coriacea </a:t>
            </a:r>
          </a:p>
          <a:p>
            <a:r>
              <a:rPr lang="nl-BE" dirty="0"/>
              <a:t>Buxusfamilie (Buxaceae)</a:t>
            </a:r>
          </a:p>
          <a:p>
            <a:endParaRPr lang="nl-BE" dirty="0"/>
          </a:p>
          <a:p>
            <a:endParaRPr lang="nl-BE" dirty="0"/>
          </a:p>
          <a:p>
            <a:r>
              <a:rPr lang="nl-BE" dirty="0"/>
              <a:t>Vorstschade bij deze ene soort, de andere planten lijken intact. </a:t>
            </a:r>
          </a:p>
          <a:p>
            <a:r>
              <a:rPr lang="nl-BE" dirty="0"/>
              <a:t>Bij nazien blijkt het areaal (ZO Azië) van deze soort inderdaad wat aan de subtropische kant…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Dan is het nog verwonderlijk dat de plant niet helemaal is kapotgevroren.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3514926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Gewone buxus (Buxus sempervirens)</a:t>
            </a:r>
          </a:p>
          <a:p>
            <a:r>
              <a:rPr lang="nl-BE" dirty="0"/>
              <a:t>Buxusfamilie (Buxaceae)</a:t>
            </a:r>
          </a:p>
          <a:p>
            <a:endParaRPr lang="nl-BE" dirty="0"/>
          </a:p>
          <a:p>
            <a:endParaRPr lang="nl-BE" dirty="0"/>
          </a:p>
          <a:p>
            <a:r>
              <a:rPr lang="nl-BE" dirty="0"/>
              <a:t>Een inheemse soort, met vroege-lentebloei. </a:t>
            </a:r>
          </a:p>
          <a:p>
            <a:r>
              <a:rPr lang="nl-BE" dirty="0"/>
              <a:t>De meeste bloemen zijn meeldraadbloemen, centraal in sommige bloemgestelletjes is er een stamperbloem zichtbaar (ze komen iets later tot volle wasdom).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3404190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Gewone buxus (Buxus sempervirens)</a:t>
            </a:r>
          </a:p>
          <a:p>
            <a:r>
              <a:rPr lang="nl-BE" dirty="0"/>
              <a:t>Buxusfamilie (Buxaceae)</a:t>
            </a:r>
          </a:p>
          <a:p>
            <a:endParaRPr lang="nl-BE" dirty="0"/>
          </a:p>
          <a:p>
            <a:endParaRPr lang="nl-BE" dirty="0"/>
          </a:p>
          <a:p>
            <a:r>
              <a:rPr lang="nl-BE" dirty="0"/>
              <a:t>Ongeveer in het centrum van deze foto is er een stamperbloem goed zichtbaar: drie brede stempelvlakken, licht groen gekleurd.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2129020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Grote honingbloem (Melianthus major)</a:t>
            </a:r>
          </a:p>
          <a:p>
            <a:r>
              <a:rPr lang="nl-BE" dirty="0"/>
              <a:t>Francoafamilie (Francoaceae)</a:t>
            </a:r>
          </a:p>
          <a:p>
            <a:endParaRPr lang="nl-BE" dirty="0"/>
          </a:p>
          <a:p>
            <a:endParaRPr lang="nl-BE" dirty="0"/>
          </a:p>
          <a:p>
            <a:r>
              <a:rPr lang="nl-BE" dirty="0"/>
              <a:t>Kijk, deze plant oefent op mij een onweerstaanbare aantrekkingskracht uit. </a:t>
            </a:r>
          </a:p>
          <a:p>
            <a:r>
              <a:rPr lang="nl-BE" dirty="0"/>
              <a:t>Ook nu nog staat ze in volle glorie te blinken, zo krachtig in de groei, en met zeer fraaie frisgroene bladeren. </a:t>
            </a:r>
          </a:p>
          <a:p>
            <a:r>
              <a:rPr lang="nl-BE" dirty="0"/>
              <a:t>Ik had bijna genoteerd “smakelijk” frisgroene bladeren, maar…</a:t>
            </a:r>
          </a:p>
          <a:p>
            <a:endParaRPr lang="nl-BE" dirty="0"/>
          </a:p>
          <a:p>
            <a:r>
              <a:rPr lang="nl-BE" dirty="0"/>
              <a:t>Voor veel Zuid-Afrikaanse soorten (zoals deze) is een schat aan nuttige informatie beschikbaar op www.plantzafrica.com, waardoor ik ook te weten kwam dat deze plant uiterst giftige componenten bevat, binnen enkele uren dodelijk giftig voor grazend vee.</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409868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‘Alba’ 1900 5466 U</a:t>
            </a:r>
          </a:p>
          <a:p>
            <a:r>
              <a:rPr lang="nl-BE" dirty="0"/>
              <a:t>Theefamilie (Theaceae)</a:t>
            </a:r>
          </a:p>
          <a:p>
            <a:endParaRPr lang="nl-BE" dirty="0"/>
          </a:p>
          <a:p>
            <a:r>
              <a:rPr lang="nl-BE" dirty="0"/>
              <a:t>Dit jaar is pas in maart de volle bloei ingezet.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740775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Fuchsia regia</a:t>
            </a:r>
          </a:p>
          <a:p>
            <a:r>
              <a:rPr lang="nl-BE" dirty="0"/>
              <a:t>Teunisbloemfamilie (Onagraceae)</a:t>
            </a:r>
          </a:p>
          <a:p>
            <a:endParaRPr lang="nl-BE" dirty="0"/>
          </a:p>
          <a:p>
            <a:endParaRPr lang="nl-BE" dirty="0"/>
          </a:p>
          <a:p>
            <a:r>
              <a:rPr lang="nl-BE" dirty="0"/>
              <a:t>Nog een taaie volhouder, die de hele zomer lang tot ver in de herfst blijft bloeien (en eetbare, lekkere vruchtjes vormt). </a:t>
            </a:r>
          </a:p>
          <a:p>
            <a:r>
              <a:rPr lang="nl-BE" dirty="0"/>
              <a:t>Tijdens zware winters vriest de plant bovengronds volledig af, maar dat hebben we al een hele tijd niet meer gezien.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3272215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dit het resultaat na een week met permanente vorst: </a:t>
            </a:r>
          </a:p>
          <a:p>
            <a:r>
              <a:rPr lang="nl-BE" dirty="0"/>
              <a:t>Zowel de Grote honingbloem als de Fuchsia zijn bovengronds zwaar beschadigd.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4156502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Alnus firma</a:t>
            </a:r>
          </a:p>
          <a:p>
            <a:r>
              <a:rPr lang="nl-BE" dirty="0"/>
              <a:t>Berkenfamilie (Betulaceae)</a:t>
            </a:r>
          </a:p>
          <a:p>
            <a:endParaRPr lang="nl-BE" dirty="0"/>
          </a:p>
          <a:p>
            <a:endParaRPr lang="nl-BE" dirty="0"/>
          </a:p>
          <a:p>
            <a:r>
              <a:rPr lang="nl-BE" dirty="0"/>
              <a:t>We zien hier oude vrouwelijke “valse” katjes (“elzenproppen”), die nu langzaam openbreken. </a:t>
            </a:r>
          </a:p>
          <a:p>
            <a:r>
              <a:rPr lang="nl-BE" dirty="0"/>
              <a:t>De nieuwe mannelijke “valse” katjes staan klaar om te bloeien, de nieuwe vrouwelijke “valse” katjes zijn nog verborgen in hun knoppen.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1830342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ludlowii</a:t>
            </a:r>
          </a:p>
          <a:p>
            <a:r>
              <a:rPr lang="nl-BE" dirty="0"/>
              <a:t>Pioenfamilie (Paeoniaceae)</a:t>
            </a:r>
          </a:p>
          <a:p>
            <a:endParaRPr lang="nl-BE" dirty="0"/>
          </a:p>
          <a:p>
            <a:endParaRPr lang="nl-BE" dirty="0"/>
          </a:p>
          <a:p>
            <a:r>
              <a:rPr lang="nl-BE" dirty="0"/>
              <a:t>Een van de struikpioenen, met uitlopende knoppen. </a:t>
            </a:r>
          </a:p>
          <a:p>
            <a:r>
              <a:rPr lang="nl-BE" dirty="0"/>
              <a:t>Het lentegevoel, ook planten kennen dat!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1915018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Prinsepia utilis </a:t>
            </a:r>
          </a:p>
          <a:p>
            <a:r>
              <a:rPr lang="nl-BE" dirty="0"/>
              <a:t>Rozenfamilie (Rosaceae)</a:t>
            </a:r>
          </a:p>
          <a:p>
            <a:endParaRPr lang="nl-BE" dirty="0"/>
          </a:p>
          <a:p>
            <a:endParaRPr lang="nl-BE" dirty="0"/>
          </a:p>
          <a:p>
            <a:r>
              <a:rPr lang="nl-BE" dirty="0"/>
              <a:t>Het epitheton “utilis” verwijst naar de olie die uit de zaden wordt geperst, zoals gesteld door de beschrijvende auteur, John Forbes Royle: “ The seeds by expression yield a useful oil.”</a:t>
            </a:r>
          </a:p>
          <a:p>
            <a:r>
              <a:rPr lang="nl-BE" dirty="0"/>
              <a:t>Deze zaden liggen wel opgesloten in een harde steen, het verharde binnenste deel van de vruchtwand. </a:t>
            </a:r>
          </a:p>
          <a:p>
            <a:r>
              <a:rPr lang="nl-BE" dirty="0"/>
              <a:t>De steen is trouwens bijzonder mooi gesculpteerd, zeker te bewonderen, in oktober.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2398545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Mansbloed (Hypericum androsaemum)</a:t>
            </a:r>
          </a:p>
          <a:p>
            <a:r>
              <a:rPr lang="nl-BE" dirty="0"/>
              <a:t>Hertshooifamilie (Hypericaceae)</a:t>
            </a:r>
          </a:p>
          <a:p>
            <a:endParaRPr lang="nl-BE" dirty="0"/>
          </a:p>
          <a:p>
            <a:endParaRPr lang="nl-BE" dirty="0"/>
          </a:p>
          <a:p>
            <a:r>
              <a:rPr lang="nl-BE" dirty="0"/>
              <a:t>Deze plant hebben we ontvangen als zaad uit de botanische tuin van Nantes. </a:t>
            </a:r>
          </a:p>
          <a:p>
            <a:r>
              <a:rPr lang="nl-BE" dirty="0"/>
              <a:t>Meer dan waarschijnlijk betreft het hier een tuinhybride, en niet de wilde vorm van deze soort. </a:t>
            </a:r>
          </a:p>
          <a:p>
            <a:endParaRPr lang="nl-BE" dirty="0"/>
          </a:p>
          <a:p>
            <a:r>
              <a:rPr lang="nl-BE" dirty="0"/>
              <a:t>Duidelijk is ook de winterschade, iets wat we bij deze soort eigenlijk niet verwachten.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1134484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Ercilla spicata </a:t>
            </a:r>
          </a:p>
          <a:p>
            <a:r>
              <a:rPr lang="nl-BE" dirty="0"/>
              <a:t>Karmozijnbesfamilie (Phytolaccaceae)</a:t>
            </a:r>
          </a:p>
          <a:p>
            <a:endParaRPr lang="nl-BE" dirty="0"/>
          </a:p>
          <a:p>
            <a:endParaRPr lang="nl-BE" dirty="0"/>
          </a:p>
          <a:p>
            <a:r>
              <a:rPr lang="nl-BE" dirty="0"/>
              <a:t>Dit is een van de drie genera die overblijven in de familie, na het uitzuiveren en afsplitsen van de familie Petiveriaceae. </a:t>
            </a:r>
          </a:p>
          <a:p>
            <a:r>
              <a:rPr lang="nl-BE" dirty="0"/>
              <a:t>Deze soort kan zich vastzetten op een boom of op een muur, met hechtworteltjes. Op zo’n pyramide lukt het niet echt goed. </a:t>
            </a:r>
          </a:p>
          <a:p>
            <a:endParaRPr lang="nl-BE" dirty="0"/>
          </a:p>
          <a:p>
            <a:r>
              <a:rPr lang="nl-BE" dirty="0"/>
              <a:t>De bloei is altijd overdadig, maar de vruchtzetting lukt beduidend minder goed. Misschien is er nood aan kruisbestuiving?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26588204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Ercilla spicata </a:t>
            </a:r>
          </a:p>
          <a:p>
            <a:r>
              <a:rPr lang="nl-BE" dirty="0"/>
              <a:t>Karmozijnbesfamilie (Phytolaccaceae)</a:t>
            </a:r>
          </a:p>
          <a:p>
            <a:endParaRPr lang="nl-BE" dirty="0"/>
          </a:p>
          <a:p>
            <a:endParaRPr lang="nl-BE" dirty="0"/>
          </a:p>
          <a:p>
            <a:r>
              <a:rPr lang="nl-BE" dirty="0"/>
              <a:t>Dit is een van de drie genera die overblijven in de familie, na het uitzuiveren en afsplitsen van de familie Petiveriaceae. </a:t>
            </a:r>
          </a:p>
          <a:p>
            <a:r>
              <a:rPr lang="nl-BE" dirty="0"/>
              <a:t>Deze soort kan zich vastzetten op een boom of op een muur, met hechtworteltjes. Op zo’n pyramide lukt het niet echt goed. </a:t>
            </a:r>
          </a:p>
          <a:p>
            <a:endParaRPr lang="nl-BE" dirty="0"/>
          </a:p>
          <a:p>
            <a:r>
              <a:rPr lang="nl-BE" dirty="0"/>
              <a:t>De bloei is altijd overdadig, maar de vruchtzetting lukt beduidend minder goed. Misschien is er nood aan kruisbestuiving?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3011181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Carpobrotus edulis</a:t>
            </a:r>
          </a:p>
          <a:p>
            <a:r>
              <a:rPr lang="nl-BE" dirty="0"/>
              <a:t>Middagbloemfamilie (Aizoaceae)</a:t>
            </a:r>
          </a:p>
          <a:p>
            <a:endParaRPr lang="nl-BE" dirty="0"/>
          </a:p>
          <a:p>
            <a:endParaRPr lang="nl-BE" dirty="0"/>
          </a:p>
          <a:p>
            <a:r>
              <a:rPr lang="nl-BE" dirty="0"/>
              <a:t>Succulenten en vorst, dat gaat niet goed samen. </a:t>
            </a:r>
          </a:p>
          <a:p>
            <a:r>
              <a:rPr lang="nl-BE" dirty="0"/>
              <a:t>Het natuurlijk areaal van deze soort is de Kaaprovoncie in Zuid-Afrika, maar momenteel is ze behoorlijk invasief geworden langs veel kusten van tropische tot in warm-gematigde gebieden. </a:t>
            </a:r>
          </a:p>
          <a:p>
            <a:endParaRPr lang="nl-BE" dirty="0"/>
          </a:p>
          <a:p>
            <a:r>
              <a:rPr lang="nl-BE" dirty="0"/>
              <a:t>Zal dit exemplaar terug uitgroeien? We zullen zien.</a:t>
            </a:r>
          </a:p>
          <a:p>
            <a:endParaRPr lang="nl-BE" dirty="0"/>
          </a:p>
          <a:p>
            <a:r>
              <a:rPr lang="nl-BE" dirty="0"/>
              <a:t>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22987762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Naaldenkervel (Scandix pecten-veneris)</a:t>
            </a:r>
          </a:p>
          <a:p>
            <a:r>
              <a:rPr lang="nl-BE" dirty="0"/>
              <a:t>Schermbloemenfamilie (Apiaceae)</a:t>
            </a:r>
          </a:p>
          <a:p>
            <a:endParaRPr lang="nl-BE" dirty="0"/>
          </a:p>
          <a:p>
            <a:endParaRPr lang="nl-BE" dirty="0"/>
          </a:p>
          <a:p>
            <a:r>
              <a:rPr lang="nl-BE" dirty="0"/>
              <a:t>Vorig jaar hebben we het opduiken van deze plant meegemaakt, en blijkbaar mag ze aan haar areaaluitbreiding verderwerken…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261851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‘Alba’ 1900 5466 U</a:t>
            </a:r>
          </a:p>
          <a:p>
            <a:r>
              <a:rPr lang="nl-BE" dirty="0"/>
              <a:t>Theefamilie (Theaceae)</a:t>
            </a:r>
          </a:p>
          <a:p>
            <a:endParaRPr lang="nl-BE" dirty="0"/>
          </a:p>
          <a:p>
            <a:r>
              <a:rPr lang="nl-BE" dirty="0"/>
              <a:t>Enkele “vroege” bloemen zijn reeds afgevallen.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114742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Chinese bruidssluier (Fallopia aubertii)</a:t>
            </a:r>
          </a:p>
          <a:p>
            <a:r>
              <a:rPr lang="nl-BE" dirty="0"/>
              <a:t>Duizenknoopfamilie (Polygonaceae)</a:t>
            </a:r>
          </a:p>
          <a:p>
            <a:endParaRPr lang="nl-BE" dirty="0"/>
          </a:p>
          <a:p>
            <a:endParaRPr lang="nl-BE" dirty="0"/>
          </a:p>
          <a:p>
            <a:r>
              <a:rPr lang="nl-BE" dirty="0"/>
              <a:t>Ook eerder onverwacht, vorstschade bij deze plant uit Tibet en Centraal-China. </a:t>
            </a:r>
          </a:p>
          <a:p>
            <a:r>
              <a:rPr lang="nl-BE" dirty="0"/>
              <a:t>Misschien lijkt het allemaal veel erger dan het is, en zien we hier een versterkte versie van het normaal afsterven van de bovengrondse delen?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1792483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Cardamine quinquefolia</a:t>
            </a:r>
          </a:p>
          <a:p>
            <a:r>
              <a:rPr lang="nl-BE" dirty="0"/>
              <a:t>Kruisbloemenfamilie (Brassicaceae)</a:t>
            </a:r>
          </a:p>
          <a:p>
            <a:endParaRPr lang="nl-BE" dirty="0"/>
          </a:p>
          <a:p>
            <a:endParaRPr lang="nl-BE" dirty="0"/>
          </a:p>
          <a:p>
            <a:r>
              <a:rPr lang="nl-BE" dirty="0"/>
              <a:t>Spontaan verwilderend op meerdere plaatsen in de Plantentuin. Hier in het perceel met de Hortensiafamilie (Hydrangeaceae).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20120226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Cardamine quinquefolia</a:t>
            </a:r>
          </a:p>
          <a:p>
            <a:r>
              <a:rPr lang="nl-BE" dirty="0"/>
              <a:t>Kruisbloemenfamilie (Brassicaceae)</a:t>
            </a:r>
          </a:p>
          <a:p>
            <a:endParaRPr lang="nl-BE" dirty="0"/>
          </a:p>
          <a:p>
            <a:endParaRPr lang="nl-BE" dirty="0"/>
          </a:p>
          <a:p>
            <a:r>
              <a:rPr lang="nl-BE" dirty="0"/>
              <a:t>Een </a:t>
            </a:r>
            <a:r>
              <a:rPr lang="nl-BE" i="1" dirty="0"/>
              <a:t>Cardamine</a:t>
            </a:r>
            <a:r>
              <a:rPr lang="nl-BE" dirty="0"/>
              <a:t>-soort met 5 deelblaadjes. </a:t>
            </a:r>
          </a:p>
          <a:p>
            <a:r>
              <a:rPr lang="nl-BE" dirty="0"/>
              <a:t>Maar om het wat moeilijker te maken, is er ook een </a:t>
            </a:r>
            <a:r>
              <a:rPr lang="nl-BE" i="1" dirty="0"/>
              <a:t>Cardamine pentaphyllos</a:t>
            </a:r>
            <a:r>
              <a:rPr lang="nl-BE" dirty="0"/>
              <a:t>, nog eentje met 5 deelblaadjes. </a:t>
            </a:r>
          </a:p>
          <a:p>
            <a:endParaRPr lang="nl-BE" dirty="0"/>
          </a:p>
          <a:p>
            <a:r>
              <a:rPr lang="nl-BE" dirty="0"/>
              <a:t>Toch is er een duidelijk onderscheid te maken: bij deze soort staan de 5 deelblaadjes verspreid langs een gemeenschappelijke rachis, bij </a:t>
            </a:r>
            <a:r>
              <a:rPr lang="nl-BE" i="1" dirty="0"/>
              <a:t>Cardamine pentaphyllos </a:t>
            </a:r>
            <a:r>
              <a:rPr lang="nl-BE" dirty="0"/>
              <a:t>komen die alle vijf uit één punt te voorschijn.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21830290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Corylopsis sinensis </a:t>
            </a:r>
          </a:p>
          <a:p>
            <a:r>
              <a:rPr lang="nl-BE" dirty="0"/>
              <a:t>Toverhazelaarfamilie (Hamamelidaceae)</a:t>
            </a:r>
          </a:p>
          <a:p>
            <a:endParaRPr lang="nl-BE" dirty="0"/>
          </a:p>
          <a:p>
            <a:endParaRPr lang="nl-BE" dirty="0"/>
          </a:p>
          <a:p>
            <a:r>
              <a:rPr lang="nl-BE" dirty="0"/>
              <a:t>Dit genus telt 24 soorten, en de meeste lijken zeer goed op elkaar. Vermoedelijk zijn er ook heel wat foute identificaties in onze collecties. Met andere woorden, hier is nog werk aan de winkel.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12001563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Corylopsis sinensis </a:t>
            </a:r>
          </a:p>
          <a:p>
            <a:r>
              <a:rPr lang="nl-BE" dirty="0"/>
              <a:t>Toverhazelaarfamilie (Hamamelidaceae)</a:t>
            </a:r>
          </a:p>
          <a:p>
            <a:endParaRPr lang="nl-BE" dirty="0"/>
          </a:p>
          <a:p>
            <a:endParaRPr lang="nl-BE" dirty="0"/>
          </a:p>
          <a:p>
            <a:r>
              <a:rPr lang="nl-BE" dirty="0"/>
              <a:t>Dit genus telt 24 soorten, en de meeste lijken zeer goed op elkaar. Vermoedelijk zijn er ook heel wat foute identificaties in onze collecties. Met andere woorden, hier is nog werk aan de winkel.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2538528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Haloragis erecta </a:t>
            </a:r>
          </a:p>
          <a:p>
            <a:r>
              <a:rPr lang="nl-BE" dirty="0"/>
              <a:t>Vederkruidfamilie (Haloragaceae)</a:t>
            </a:r>
          </a:p>
          <a:p>
            <a:endParaRPr lang="nl-BE" dirty="0"/>
          </a:p>
          <a:p>
            <a:endParaRPr lang="nl-BE" dirty="0"/>
          </a:p>
          <a:p>
            <a:r>
              <a:rPr lang="nl-BE" dirty="0"/>
              <a:t>Een soort uit Nieuw-Zeeland, en deze winter was er teveel aan.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38439597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staartaar (Stachyurus praecox)</a:t>
            </a:r>
          </a:p>
          <a:p>
            <a:r>
              <a:rPr lang="nl-BE" dirty="0"/>
              <a:t>Staartaarfamilie (Stachyuraceae)</a:t>
            </a:r>
          </a:p>
          <a:p>
            <a:endParaRPr lang="nl-BE" dirty="0"/>
          </a:p>
          <a:p>
            <a:endParaRPr lang="nl-BE" dirty="0"/>
          </a:p>
          <a:p>
            <a:r>
              <a:rPr lang="nl-BE" dirty="0"/>
              <a:t>Nog een klassieker, die zeer betrouwbaar blijkt, met spectaculaire bloei.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16338228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staartaar (Stachyurus praecox)</a:t>
            </a:r>
          </a:p>
          <a:p>
            <a:r>
              <a:rPr lang="nl-BE" dirty="0"/>
              <a:t>Staartaarfamilie (Stachyuraceae)</a:t>
            </a:r>
          </a:p>
          <a:p>
            <a:endParaRPr lang="nl-BE" dirty="0"/>
          </a:p>
          <a:p>
            <a:endParaRPr lang="nl-BE" dirty="0"/>
          </a:p>
          <a:p>
            <a:r>
              <a:rPr lang="nl-BE" dirty="0"/>
              <a:t>Nog een klassieker, die zeer betrouwbaar blijkt, met spectaculaire bloei.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487250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Goudenregenboom (Koelreuteria paniculata)</a:t>
            </a:r>
          </a:p>
          <a:p>
            <a:r>
              <a:rPr lang="nl-BE" dirty="0"/>
              <a:t>Zeepbesfamilie (Sapindaceae)</a:t>
            </a:r>
          </a:p>
          <a:p>
            <a:endParaRPr lang="nl-BE" dirty="0"/>
          </a:p>
          <a:p>
            <a:endParaRPr lang="nl-BE" dirty="0"/>
          </a:p>
          <a:p>
            <a:r>
              <a:rPr lang="nl-BE" dirty="0"/>
              <a:t>Sierlijk zwiepen deze blazen op hun lange stelen.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11253778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Boomkaasjeskruid (Malva arborea)</a:t>
            </a:r>
          </a:p>
          <a:p>
            <a:r>
              <a:rPr lang="nl-BE" dirty="0"/>
              <a:t>Kaasjeskruidfamilie (Malvaceae)</a:t>
            </a:r>
          </a:p>
          <a:p>
            <a:endParaRPr lang="nl-BE" dirty="0"/>
          </a:p>
          <a:p>
            <a:endParaRPr lang="nl-BE" dirty="0"/>
          </a:p>
          <a:p>
            <a:r>
              <a:rPr lang="nl-BE" dirty="0"/>
              <a:t>De oude planten zijn afgestorven, wegens hun korte levensduur, en de jonge vervangers staan klaar om ze op te volgen.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359205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‘Alba’ 1900 5466 U</a:t>
            </a:r>
          </a:p>
          <a:p>
            <a:r>
              <a:rPr lang="nl-BE" dirty="0"/>
              <a:t>Theefamilie (Theaceae)</a:t>
            </a:r>
          </a:p>
          <a:p>
            <a:endParaRPr lang="nl-BE" dirty="0"/>
          </a:p>
          <a:p>
            <a:r>
              <a:rPr lang="nl-BE" dirty="0"/>
              <a:t>Dit jaar is pas in maart de volle bloei ingezet.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17034952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Aucuba himalaica var. dolichophylla </a:t>
            </a:r>
          </a:p>
          <a:p>
            <a:r>
              <a:rPr lang="nl-BE" dirty="0"/>
              <a:t>Garryafamilie (Garryaceae)</a:t>
            </a:r>
          </a:p>
          <a:p>
            <a:endParaRPr lang="nl-BE" dirty="0"/>
          </a:p>
          <a:p>
            <a:endParaRPr lang="nl-BE" dirty="0"/>
          </a:p>
          <a:p>
            <a:r>
              <a:rPr lang="nl-BE" dirty="0"/>
              <a:t>De classificatie van de soorten in dit genus is momenteel nog zeer twijfelachtig, en de bijhorende naamgeving zal ongetwijfeld nog enige verandering ondergaan. Bijkomend probleem is de tweehuizigheid, waardoor niet altijd zeer duidelijk is wie bij wat hoort…</a:t>
            </a:r>
          </a:p>
          <a:p>
            <a:endParaRPr lang="nl-BE" dirty="0"/>
          </a:p>
          <a:p>
            <a:r>
              <a:rPr lang="nl-BE" dirty="0"/>
              <a:t>Deze plant heeft zich intussen geout als een exemplaar met meeldraadbloemen.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11424466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Kruipend vergeet-me-nietje (Omphalodes verna)</a:t>
            </a:r>
          </a:p>
          <a:p>
            <a:r>
              <a:rPr lang="nl-BE" dirty="0"/>
              <a:t>Ruwbladigenfamilie (Boraginaceae)</a:t>
            </a:r>
          </a:p>
          <a:p>
            <a:endParaRPr lang="nl-BE" dirty="0"/>
          </a:p>
          <a:p>
            <a:endParaRPr lang="nl-BE" dirty="0"/>
          </a:p>
          <a:p>
            <a:r>
              <a:rPr lang="nl-BE" dirty="0"/>
              <a:t>Ook bij deze voorjaarsbloeier is het ongeduld groot, en dus komt ze te bloeien in december.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12697952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Kruipend vergeet-me-nietje (Omphalodes verna)</a:t>
            </a:r>
          </a:p>
          <a:p>
            <a:r>
              <a:rPr lang="nl-BE" dirty="0"/>
              <a:t>Ruwbladigenfamilie (Boraginaceae)</a:t>
            </a:r>
          </a:p>
          <a:p>
            <a:endParaRPr lang="nl-BE" dirty="0"/>
          </a:p>
          <a:p>
            <a:endParaRPr lang="nl-BE" dirty="0"/>
          </a:p>
          <a:p>
            <a:r>
              <a:rPr lang="nl-BE" dirty="0"/>
              <a:t>De bloei blijft maar doorgaan, en nu in een versneld tempo, “</a:t>
            </a:r>
            <a:r>
              <a:rPr lang="nl-BE" i="1" dirty="0"/>
              <a:t>verna</a:t>
            </a:r>
            <a:r>
              <a:rPr lang="nl-BE" dirty="0"/>
              <a:t>” nietwaar.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15316661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Kruipend vergeet-me-nietje (Omphalodes verna)</a:t>
            </a:r>
          </a:p>
          <a:p>
            <a:r>
              <a:rPr lang="nl-BE" dirty="0"/>
              <a:t>Ruwbladigenfamilie (Boraginaceae)</a:t>
            </a:r>
          </a:p>
          <a:p>
            <a:endParaRPr lang="nl-BE" dirty="0"/>
          </a:p>
          <a:p>
            <a:endParaRPr lang="nl-BE" dirty="0"/>
          </a:p>
          <a:p>
            <a:r>
              <a:rPr lang="nl-BE" dirty="0"/>
              <a:t>De bloei blijft maar doorgaan, en nu in een versneld tempo, “</a:t>
            </a:r>
            <a:r>
              <a:rPr lang="nl-BE" i="1" dirty="0"/>
              <a:t>verna</a:t>
            </a:r>
            <a:r>
              <a:rPr lang="nl-BE" dirty="0"/>
              <a:t>” nietwaar.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26765473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Kruipend vergeet-me-nietje (Omphalodes verna)</a:t>
            </a:r>
          </a:p>
          <a:p>
            <a:r>
              <a:rPr lang="nl-BE" dirty="0"/>
              <a:t>Ruwbladigenfamilie (Boraginaceae)</a:t>
            </a:r>
          </a:p>
          <a:p>
            <a:endParaRPr lang="nl-BE" dirty="0"/>
          </a:p>
          <a:p>
            <a:endParaRPr lang="nl-BE" dirty="0"/>
          </a:p>
          <a:p>
            <a:r>
              <a:rPr lang="nl-BE" dirty="0"/>
              <a:t>De bloei blijft maar doorgaan, en nu in een versneld tempo, “</a:t>
            </a:r>
            <a:r>
              <a:rPr lang="nl-BE" i="1" dirty="0"/>
              <a:t>verna</a:t>
            </a:r>
            <a:r>
              <a:rPr lang="nl-BE" dirty="0"/>
              <a:t>” nietwaar.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38511171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14564306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November 2020</a:t>
            </a:r>
          </a:p>
          <a:p>
            <a:endParaRPr lang="nl-BE" b="0" i="0" dirty="0"/>
          </a:p>
          <a:p>
            <a:r>
              <a:rPr lang="nl-BE" b="1" i="1" dirty="0"/>
              <a:t>Stinkend nieskruid (Helleborus foetidus)</a:t>
            </a:r>
          </a:p>
          <a:p>
            <a:r>
              <a:rPr lang="nl-BE" dirty="0"/>
              <a:t>Boterbloemfamlilie (Ranunculaceae)</a:t>
            </a:r>
          </a:p>
          <a:p>
            <a:endParaRPr lang="nl-BE" dirty="0"/>
          </a:p>
          <a:p>
            <a:endParaRPr lang="nl-BE" dirty="0"/>
          </a:p>
          <a:p>
            <a:r>
              <a:rPr lang="nl-BE" dirty="0"/>
              <a:t>Beeld in november, met enkele voorzichtig opduikende jonge bloeischeuten.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40123737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Stinkend nieskruid (Helleborus foetidus)</a:t>
            </a:r>
          </a:p>
          <a:p>
            <a:r>
              <a:rPr lang="nl-BE" dirty="0"/>
              <a:t>Boterbloemfamlilie (Ranunculaceae)</a:t>
            </a:r>
          </a:p>
          <a:p>
            <a:endParaRPr lang="nl-BE" dirty="0"/>
          </a:p>
          <a:p>
            <a:endParaRPr lang="nl-BE" dirty="0"/>
          </a:p>
          <a:p>
            <a:r>
              <a:rPr lang="nl-BE" dirty="0"/>
              <a:t>En nu staat deze plant bijna in bloei, de knoppen openen zich nog net niet.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10226543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Stinkend nieskruid (Helleborus foetidus)</a:t>
            </a:r>
          </a:p>
          <a:p>
            <a:r>
              <a:rPr lang="nl-BE" dirty="0"/>
              <a:t>Boterbloemfamlilie (Ranunculaceae)</a:t>
            </a:r>
          </a:p>
          <a:p>
            <a:endParaRPr lang="nl-BE" dirty="0"/>
          </a:p>
          <a:p>
            <a:endParaRPr lang="nl-BE" dirty="0"/>
          </a:p>
          <a:p>
            <a:r>
              <a:rPr lang="nl-BE" dirty="0"/>
              <a:t>En nu staan de bloemen echt open, sommige zijn zelfs reeds uitgebloeid. </a:t>
            </a:r>
          </a:p>
          <a:p>
            <a:r>
              <a:rPr lang="nl-BE" dirty="0"/>
              <a:t>Het kleurcontrast is toch wel opmerkelijk.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30648153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Stinkend nieskruid (Helleborus foetidus)</a:t>
            </a:r>
          </a:p>
          <a:p>
            <a:r>
              <a:rPr lang="nl-BE" dirty="0"/>
              <a:t>Boterbloemfamlilie (Ranunculaceae)</a:t>
            </a:r>
          </a:p>
          <a:p>
            <a:endParaRPr lang="nl-BE" dirty="0"/>
          </a:p>
          <a:p>
            <a:endParaRPr lang="nl-BE" dirty="0"/>
          </a:p>
          <a:p>
            <a:r>
              <a:rPr lang="nl-BE" dirty="0"/>
              <a:t>En nu staan de bloemen echt open, sommige zijn zelfs reeds uitgebloeid. </a:t>
            </a:r>
          </a:p>
          <a:p>
            <a:r>
              <a:rPr lang="nl-BE" dirty="0"/>
              <a:t>Het kleurcontrast is toch wel opmerkelijk.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3019091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‘Virgin’s Blush’ 2005 0931 G</a:t>
            </a:r>
          </a:p>
          <a:p>
            <a:r>
              <a:rPr lang="nl-BE" dirty="0"/>
              <a:t>Theefamilie (Theaceae)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16031179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Speenkruid (Ficaria verna ‘Brazen Hussy’)</a:t>
            </a:r>
          </a:p>
          <a:p>
            <a:r>
              <a:rPr lang="nl-BE" dirty="0"/>
              <a:t>Boterbloemfamilie (Ranunculaceae)</a:t>
            </a:r>
          </a:p>
          <a:p>
            <a:endParaRPr lang="nl-BE" dirty="0"/>
          </a:p>
          <a:p>
            <a:endParaRPr lang="nl-BE" dirty="0"/>
          </a:p>
          <a:p>
            <a:r>
              <a:rPr lang="nl-BE" dirty="0"/>
              <a:t>Deze donklerbladige cultivar bloeit veel vroeger dan de wilde vorm die wat verderop in het Arboretum Amerika groeit. </a:t>
            </a:r>
          </a:p>
          <a:p>
            <a:r>
              <a:rPr lang="nl-BE" dirty="0"/>
              <a:t>We danken deze introductie aan Marc Geens, die toen (in 2001 !) een zeer mooie collectie kwam demonstreren op onze lentebeurs.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7457893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Speenkruid (Ficaria verna ‘Brazen Hussy’)</a:t>
            </a:r>
          </a:p>
          <a:p>
            <a:r>
              <a:rPr lang="nl-BE" dirty="0"/>
              <a:t>Boterbloemfamilie (Ranunculaceae)</a:t>
            </a:r>
          </a:p>
          <a:p>
            <a:endParaRPr lang="nl-BE" dirty="0"/>
          </a:p>
          <a:p>
            <a:endParaRPr lang="nl-BE" dirty="0"/>
          </a:p>
          <a:p>
            <a:r>
              <a:rPr lang="nl-BE" dirty="0"/>
              <a:t>Deze donklerbladige cultivar bloeit veel vroeger dan de wilde vorm die wat verderop in het Arboretum Amerika groeit. </a:t>
            </a:r>
          </a:p>
          <a:p>
            <a:r>
              <a:rPr lang="nl-BE" dirty="0"/>
              <a:t>We danken deze introductie aan Marc Geens, die toen (in 2001 !) een zeer mooie collectie kwam demonstreren op onze lentebeurs.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81</a:t>
            </a:fld>
            <a:endParaRPr lang="en-GB" altLang="nl-NL"/>
          </a:p>
        </p:txBody>
      </p:sp>
    </p:spTree>
    <p:extLst>
      <p:ext uri="{BB962C8B-B14F-4D97-AF65-F5344CB8AC3E}">
        <p14:creationId xmlns:p14="http://schemas.microsoft.com/office/powerpoint/2010/main" val="34478389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25428908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Maretak (Viscum album)</a:t>
            </a:r>
          </a:p>
          <a:p>
            <a:r>
              <a:rPr lang="nl-BE" dirty="0"/>
              <a:t>Sandelhoutfamilie (Santalaceae)</a:t>
            </a:r>
          </a:p>
          <a:p>
            <a:endParaRPr lang="nl-BE" dirty="0"/>
          </a:p>
          <a:p>
            <a:endParaRPr lang="nl-BE" dirty="0"/>
          </a:p>
          <a:p>
            <a:r>
              <a:rPr lang="nl-BE" dirty="0"/>
              <a:t>Dit is het oudste exemplaar in onze Plantentuin, aangebracht op deze appelboom omstreeks 1999, dus meer dan twintig jaar oud. En deze leeftijd kunnen we vrij eenvoudig terugtellen aan de hand van de vertakkingen: één pseudodichotome vertakking per jaar!</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10951530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t>December 2020</a:t>
            </a:r>
          </a:p>
          <a:p>
            <a:endParaRPr lang="nl-BE" b="0" i="0" dirty="0"/>
          </a:p>
          <a:p>
            <a:r>
              <a:rPr lang="nl-BE" b="1" i="1" dirty="0"/>
              <a:t>Maretak (Viscum album)</a:t>
            </a:r>
          </a:p>
          <a:p>
            <a:r>
              <a:rPr lang="nl-BE" dirty="0"/>
              <a:t>Sandelhoutfamilie (Santalaceae)</a:t>
            </a:r>
          </a:p>
          <a:p>
            <a:endParaRPr lang="nl-BE" dirty="0"/>
          </a:p>
          <a:p>
            <a:endParaRPr lang="nl-BE" dirty="0"/>
          </a:p>
          <a:p>
            <a:r>
              <a:rPr lang="nl-BE" dirty="0"/>
              <a:t>En dit zijn de jongere exemplaren, aangebracht in 2013, op dezelfde appelboom, met links een vrouwelijk exemplaar, en rechts de enige mannelijke plant uit onze collectie (met de eerste bloei in 2017).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8111554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Maretak (Viscum album)</a:t>
            </a:r>
          </a:p>
          <a:p>
            <a:r>
              <a:rPr lang="nl-BE" dirty="0"/>
              <a:t>Sandelhoutfamilie (Santalaceae)</a:t>
            </a:r>
          </a:p>
          <a:p>
            <a:endParaRPr lang="nl-BE" dirty="0"/>
          </a:p>
          <a:p>
            <a:endParaRPr lang="nl-BE" dirty="0"/>
          </a:p>
          <a:p>
            <a:r>
              <a:rPr lang="nl-BE" dirty="0"/>
              <a:t>En dit zijn de jongere exemplaren, aangebracht in 2013, op dezelfde appelboom, met links een vrouwelijk exemplaar, en rechts de enige mannelijke plant uit onze collectie (met de eerste bloei in 2017).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7306733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24760785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a:t>
            </a:r>
          </a:p>
          <a:p>
            <a:r>
              <a:rPr lang="nl-BE" dirty="0"/>
              <a:t>Ruwbladigenfamilie (Boraginaceae)</a:t>
            </a:r>
          </a:p>
          <a:p>
            <a:endParaRPr lang="nl-BE" dirty="0"/>
          </a:p>
          <a:p>
            <a:endParaRPr lang="nl-BE" dirty="0"/>
          </a:p>
          <a:p>
            <a:r>
              <a:rPr lang="nl-BE" dirty="0"/>
              <a:t>Plant van de Maand in het komende maartnummer.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42328388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a:t>
            </a:r>
          </a:p>
          <a:p>
            <a:r>
              <a:rPr lang="nl-BE" dirty="0"/>
              <a:t>Ruwbladigenfamilie (Boraginaceae)</a:t>
            </a:r>
          </a:p>
          <a:p>
            <a:endParaRPr lang="nl-BE" dirty="0"/>
          </a:p>
          <a:p>
            <a:endParaRPr lang="nl-BE" dirty="0"/>
          </a:p>
          <a:p>
            <a:r>
              <a:rPr lang="nl-BE" dirty="0"/>
              <a:t>Plant van de Maand in het komende maartnummer.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88</a:t>
            </a:fld>
            <a:endParaRPr lang="en-GB" altLang="nl-NL"/>
          </a:p>
        </p:txBody>
      </p:sp>
    </p:spTree>
    <p:extLst>
      <p:ext uri="{BB962C8B-B14F-4D97-AF65-F5344CB8AC3E}">
        <p14:creationId xmlns:p14="http://schemas.microsoft.com/office/powerpoint/2010/main" val="41146344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Daslook (Allium ursinum)</a:t>
            </a:r>
          </a:p>
          <a:p>
            <a:r>
              <a:rPr lang="nl-BE" dirty="0"/>
              <a:t>Lookfamilie (Alliaceae)</a:t>
            </a:r>
          </a:p>
          <a:p>
            <a:endParaRPr lang="nl-BE" dirty="0"/>
          </a:p>
          <a:p>
            <a:endParaRPr lang="nl-BE" dirty="0"/>
          </a:p>
          <a:p>
            <a:r>
              <a:rPr lang="nl-BE" dirty="0"/>
              <a:t>Straks worden de bladeren van deze vrij invasieve plant gebruikt als de basis voor een stevige pestosaus.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89</a:t>
            </a:fld>
            <a:endParaRPr lang="en-GB" altLang="nl-NL"/>
          </a:p>
        </p:txBody>
      </p:sp>
    </p:spTree>
    <p:extLst>
      <p:ext uri="{BB962C8B-B14F-4D97-AF65-F5344CB8AC3E}">
        <p14:creationId xmlns:p14="http://schemas.microsoft.com/office/powerpoint/2010/main" val="2590283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‘Virgin’s Blush’ 2005 0931 G</a:t>
            </a:r>
          </a:p>
          <a:p>
            <a:r>
              <a:rPr lang="nl-BE" dirty="0"/>
              <a:t>Theefamilie (Theaceae)</a:t>
            </a:r>
          </a:p>
          <a:p>
            <a:endParaRPr lang="nl-BE" dirty="0"/>
          </a:p>
          <a:p>
            <a:endParaRPr lang="nl-BE" b="1"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3314808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Dendropanax species</a:t>
            </a:r>
          </a:p>
          <a:p>
            <a:r>
              <a:rPr lang="nl-BE" dirty="0"/>
              <a:t>Klimopfamilie (Araliaceae)</a:t>
            </a:r>
          </a:p>
          <a:p>
            <a:endParaRPr lang="nl-BE" dirty="0"/>
          </a:p>
          <a:p>
            <a:endParaRPr lang="nl-BE" dirty="0"/>
          </a:p>
          <a:p>
            <a:r>
              <a:rPr lang="nl-BE" dirty="0"/>
              <a:t>Een onbekende plant, (nog) niet bloeiend, meegebracht uit NO India. </a:t>
            </a:r>
          </a:p>
          <a:p>
            <a:r>
              <a:rPr lang="nl-BE" dirty="0"/>
              <a:t>Maar met een bijzonder sympathieke stam…</a:t>
            </a:r>
          </a:p>
          <a:p>
            <a:endParaRPr lang="nl-BE" dirty="0"/>
          </a:p>
          <a:p>
            <a:r>
              <a:rPr lang="nl-BE" dirty="0"/>
              <a:t>En aan de voet van deze plant zien we weer een spontane clone van </a:t>
            </a:r>
            <a:r>
              <a:rPr lang="nl-BE" i="1" dirty="0"/>
              <a:t>Cardamine quinquefolia</a:t>
            </a:r>
            <a:r>
              <a:rPr lang="nl-BE" dirty="0"/>
              <a:t>, die reeds eerder is behandeld.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90</a:t>
            </a:fld>
            <a:endParaRPr lang="en-GB" altLang="nl-NL"/>
          </a:p>
        </p:txBody>
      </p:sp>
    </p:spTree>
    <p:extLst>
      <p:ext uri="{BB962C8B-B14F-4D97-AF65-F5344CB8AC3E}">
        <p14:creationId xmlns:p14="http://schemas.microsoft.com/office/powerpoint/2010/main" val="32883917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Dendropanax species</a:t>
            </a:r>
          </a:p>
          <a:p>
            <a:r>
              <a:rPr lang="nl-BE" dirty="0"/>
              <a:t>Klimopfamilie (Araliaceae)</a:t>
            </a:r>
          </a:p>
          <a:p>
            <a:endParaRPr lang="nl-BE" dirty="0"/>
          </a:p>
          <a:p>
            <a:endParaRPr lang="nl-BE" dirty="0"/>
          </a:p>
          <a:p>
            <a:r>
              <a:rPr lang="nl-BE" dirty="0"/>
              <a:t>Een onbekende plant, (nog) niet bloeiend, meegebracht uit NO India. </a:t>
            </a:r>
          </a:p>
          <a:p>
            <a:r>
              <a:rPr lang="nl-BE" dirty="0"/>
              <a:t>Maar met een bijzonder sympathieke stam…</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91</a:t>
            </a:fld>
            <a:endParaRPr lang="en-GB" altLang="nl-NL"/>
          </a:p>
        </p:txBody>
      </p:sp>
    </p:spTree>
    <p:extLst>
      <p:ext uri="{BB962C8B-B14F-4D97-AF65-F5344CB8AC3E}">
        <p14:creationId xmlns:p14="http://schemas.microsoft.com/office/powerpoint/2010/main" val="23959409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Umbellularia californica </a:t>
            </a:r>
          </a:p>
          <a:p>
            <a:r>
              <a:rPr lang="nl-BE" dirty="0"/>
              <a:t>Laurierfamilie (Lauraceae)</a:t>
            </a:r>
          </a:p>
          <a:p>
            <a:endParaRPr lang="nl-BE" dirty="0"/>
          </a:p>
          <a:p>
            <a:endParaRPr lang="nl-BE" dirty="0"/>
          </a:p>
          <a:p>
            <a:r>
              <a:rPr lang="nl-BE" dirty="0"/>
              <a:t>De habitus van dit exemplaar is merkwaardig, met talrijke gebogen tot overhangende takken.</a:t>
            </a:r>
          </a:p>
          <a:p>
            <a:r>
              <a:rPr lang="nl-BE" dirty="0"/>
              <a:t>Per jaar lijkt de bloei telkens wat uitbundiger, en ook de vruchtzetting groeit. </a:t>
            </a:r>
          </a:p>
          <a:p>
            <a:endParaRPr lang="nl-BE" dirty="0"/>
          </a:p>
          <a:p>
            <a:r>
              <a:rPr lang="nl-BE" dirty="0"/>
              <a:t>Bij de bloemen bovenaan zien we duidelijk de klepjes waarmee de helmknoppen openen. </a:t>
            </a:r>
          </a:p>
          <a:p>
            <a:r>
              <a:rPr lang="nl-BE" dirty="0"/>
              <a:t>Een zeldzaam fenomeen en slechts aanwezig bij een beperkt aantal families.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92</a:t>
            </a:fld>
            <a:endParaRPr lang="en-GB" altLang="nl-NL"/>
          </a:p>
        </p:txBody>
      </p:sp>
    </p:spTree>
    <p:extLst>
      <p:ext uri="{BB962C8B-B14F-4D97-AF65-F5344CB8AC3E}">
        <p14:creationId xmlns:p14="http://schemas.microsoft.com/office/powerpoint/2010/main" val="41737011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Rondbladige cyclaam (Cyclamen coum)</a:t>
            </a:r>
          </a:p>
          <a:p>
            <a:r>
              <a:rPr lang="nl-BE" dirty="0"/>
              <a:t>Sleutelbloemfamilie (Primulaceae)</a:t>
            </a:r>
          </a:p>
          <a:p>
            <a:endParaRPr lang="nl-BE" dirty="0"/>
          </a:p>
          <a:p>
            <a:endParaRPr lang="nl-BE" dirty="0"/>
          </a:p>
          <a:p>
            <a:r>
              <a:rPr lang="nl-BE" dirty="0"/>
              <a:t>De bekende populatie onder treurbeuk, die meteen opvalt bij elke wandeling in de tuin. </a:t>
            </a:r>
          </a:p>
          <a:p>
            <a:r>
              <a:rPr lang="nl-BE" dirty="0"/>
              <a:t>Deze planten moet u even vergelijken met een tweede populatie die wat verder wordt getoond, in de Mediterrane afdeling…</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93</a:t>
            </a:fld>
            <a:endParaRPr lang="en-GB" altLang="nl-NL"/>
          </a:p>
        </p:txBody>
      </p:sp>
    </p:spTree>
    <p:extLst>
      <p:ext uri="{BB962C8B-B14F-4D97-AF65-F5344CB8AC3E}">
        <p14:creationId xmlns:p14="http://schemas.microsoft.com/office/powerpoint/2010/main" val="42351658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Herfsttijloos (Colchicum autumnale)</a:t>
            </a:r>
          </a:p>
          <a:p>
            <a:r>
              <a:rPr lang="nl-BE" dirty="0"/>
              <a:t>Herfsttijloosfamilie (Colchicaceae)</a:t>
            </a:r>
          </a:p>
          <a:p>
            <a:endParaRPr lang="nl-BE" dirty="0"/>
          </a:p>
          <a:p>
            <a:endParaRPr lang="nl-BE" dirty="0"/>
          </a:p>
          <a:p>
            <a:r>
              <a:rPr lang="nl-BE" dirty="0"/>
              <a:t>Het krachtige jonge blad dat in de lente wordt gevormd, en in de loop van de zomer verdroogt.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94</a:t>
            </a:fld>
            <a:endParaRPr lang="en-GB" altLang="nl-NL"/>
          </a:p>
        </p:txBody>
      </p:sp>
    </p:spTree>
    <p:extLst>
      <p:ext uri="{BB962C8B-B14F-4D97-AF65-F5344CB8AC3E}">
        <p14:creationId xmlns:p14="http://schemas.microsoft.com/office/powerpoint/2010/main" val="704965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Oemleria cerasiformis </a:t>
            </a:r>
          </a:p>
          <a:p>
            <a:r>
              <a:rPr lang="nl-BE" dirty="0"/>
              <a:t>Rozenfamilie (Rosaceae)</a:t>
            </a:r>
          </a:p>
          <a:p>
            <a:endParaRPr lang="nl-BE" dirty="0"/>
          </a:p>
          <a:p>
            <a:endParaRPr lang="nl-BE" dirty="0"/>
          </a:p>
          <a:p>
            <a:r>
              <a:rPr lang="nl-BE" dirty="0"/>
              <a:t>Een wat ongewone struik uit deze familie, met tweehuizigheid. </a:t>
            </a:r>
          </a:p>
          <a:p>
            <a:r>
              <a:rPr lang="nl-BE" dirty="0"/>
              <a:t>Het exemplaar hier vertoont meeldraadbloemen, met af en toe een zeldzame stamperbloem (en later vruchtjes) ertussen. </a:t>
            </a:r>
          </a:p>
          <a:p>
            <a:endParaRPr lang="nl-BE" dirty="0"/>
          </a:p>
          <a:p>
            <a:r>
              <a:rPr lang="nl-BE" dirty="0"/>
              <a:t>Deze plant is een oud exemplaar, met welicht wortelopslag (of toch enkele planten bijeen aangeplant?). De zoveelste plant met onbekende origine.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95</a:t>
            </a:fld>
            <a:endParaRPr lang="en-GB" altLang="nl-NL"/>
          </a:p>
        </p:txBody>
      </p:sp>
    </p:spTree>
    <p:extLst>
      <p:ext uri="{BB962C8B-B14F-4D97-AF65-F5344CB8AC3E}">
        <p14:creationId xmlns:p14="http://schemas.microsoft.com/office/powerpoint/2010/main" val="35875621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Oemleria cerasiformis </a:t>
            </a:r>
          </a:p>
          <a:p>
            <a:r>
              <a:rPr lang="nl-BE" dirty="0"/>
              <a:t>Rozenfamilie (Rosaceae)</a:t>
            </a:r>
          </a:p>
          <a:p>
            <a:endParaRPr lang="nl-BE" dirty="0"/>
          </a:p>
          <a:p>
            <a:endParaRPr lang="nl-BE" dirty="0"/>
          </a:p>
          <a:p>
            <a:r>
              <a:rPr lang="nl-BE" dirty="0"/>
              <a:t>Een wat ongewone struik uit deze familie, met tweehuizigheid. </a:t>
            </a:r>
          </a:p>
          <a:p>
            <a:r>
              <a:rPr lang="nl-BE" dirty="0"/>
              <a:t>Het exemplaar hier vertoont meeldraadbloemen, met af en toe een zeldzame stamperbloem (en later vruchtjes) ertussen. </a:t>
            </a:r>
          </a:p>
          <a:p>
            <a:endParaRPr lang="nl-BE" dirty="0"/>
          </a:p>
          <a:p>
            <a:r>
              <a:rPr lang="nl-BE" dirty="0"/>
              <a:t>Deze plant is een oud exemplaar, met welicht wortelopslag (of toch enkele planten bijeen aangeplant?). De zoveelste plant met onbekende origine.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96</a:t>
            </a:fld>
            <a:endParaRPr lang="en-GB" altLang="nl-NL"/>
          </a:p>
        </p:txBody>
      </p:sp>
    </p:spTree>
    <p:extLst>
      <p:ext uri="{BB962C8B-B14F-4D97-AF65-F5344CB8AC3E}">
        <p14:creationId xmlns:p14="http://schemas.microsoft.com/office/powerpoint/2010/main" val="33709017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Eikenbladhortensia (Hydrangea quercifolia)</a:t>
            </a:r>
          </a:p>
          <a:p>
            <a:r>
              <a:rPr lang="nl-BE" dirty="0"/>
              <a:t>Hortensiafamilie (Hydrangeaceae)</a:t>
            </a:r>
          </a:p>
          <a:p>
            <a:endParaRPr lang="nl-BE" dirty="0"/>
          </a:p>
          <a:p>
            <a:endParaRPr lang="nl-BE" dirty="0"/>
          </a:p>
          <a:p>
            <a:r>
              <a:rPr lang="nl-BE" dirty="0"/>
              <a:t>Ook hier heeft de vorst een spoor nagelaten, de laatst gevormde bladeren hingen nog aan de takken, en die zijn bevroren. Maar verder lijken de nieuwe knoppen onbeschadigd uit deze winter te komen. Nogmaals: we zullen zien…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97</a:t>
            </a:fld>
            <a:endParaRPr lang="en-GB" altLang="nl-NL"/>
          </a:p>
        </p:txBody>
      </p:sp>
    </p:spTree>
    <p:extLst>
      <p:ext uri="{BB962C8B-B14F-4D97-AF65-F5344CB8AC3E}">
        <p14:creationId xmlns:p14="http://schemas.microsoft.com/office/powerpoint/2010/main" val="8534404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Koortsstruik (Garrya elliptica)</a:t>
            </a:r>
          </a:p>
          <a:p>
            <a:r>
              <a:rPr lang="nl-BE" dirty="0"/>
              <a:t>Garryafamilie (Garryaceae)</a:t>
            </a:r>
          </a:p>
          <a:p>
            <a:endParaRPr lang="nl-BE" dirty="0"/>
          </a:p>
          <a:p>
            <a:endParaRPr lang="nl-BE" dirty="0"/>
          </a:p>
          <a:p>
            <a:r>
              <a:rPr lang="nl-BE" dirty="0"/>
              <a:t>Tijdens het zachte deel van de winter in januari zijn deze “katjes” gaan bloeien, de vorst kwam na de bloei.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98</a:t>
            </a:fld>
            <a:endParaRPr lang="en-GB" altLang="nl-NL"/>
          </a:p>
        </p:txBody>
      </p:sp>
    </p:spTree>
    <p:extLst>
      <p:ext uri="{BB962C8B-B14F-4D97-AF65-F5344CB8AC3E}">
        <p14:creationId xmlns:p14="http://schemas.microsoft.com/office/powerpoint/2010/main" val="15017268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Koortsstruik (Garrya elliptica)</a:t>
            </a:r>
          </a:p>
          <a:p>
            <a:r>
              <a:rPr lang="nl-BE" dirty="0"/>
              <a:t>Garryafamilie (Garryaceae)</a:t>
            </a:r>
          </a:p>
          <a:p>
            <a:endParaRPr lang="nl-BE" dirty="0"/>
          </a:p>
          <a:p>
            <a:endParaRPr lang="nl-BE" dirty="0"/>
          </a:p>
          <a:p>
            <a:r>
              <a:rPr lang="nl-BE" dirty="0"/>
              <a:t>Tijdens het zachte deel van de winter in januari zijn deze “katjes” gaan bloeien, de vorst kwam na de bloei.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99</a:t>
            </a:fld>
            <a:endParaRPr lang="en-GB" altLang="nl-NL"/>
          </a:p>
        </p:txBody>
      </p:sp>
    </p:spTree>
    <p:extLst>
      <p:ext uri="{BB962C8B-B14F-4D97-AF65-F5344CB8AC3E}">
        <p14:creationId xmlns:p14="http://schemas.microsoft.com/office/powerpoint/2010/main" val="106447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0" y="0"/>
            <a:ext cx="9144000" cy="1412776"/>
          </a:xfrm>
        </p:spPr>
        <p:txBody>
          <a:bodyPr/>
          <a:lstStyle/>
          <a:p>
            <a:r>
              <a:rPr lang="nl-BE" sz="2800" b="1" i="1" dirty="0">
                <a:solidFill>
                  <a:schemeClr val="accent4"/>
                </a:solidFill>
                <a:latin typeface="Helvetica" pitchFamily="2" charset="0"/>
              </a:rPr>
              <a:t>Welkom op de achtste virtuele rondleiding in de Plantentuin, woensdag 3 maart 2021</a:t>
            </a:r>
          </a:p>
        </p:txBody>
      </p:sp>
      <p:sp>
        <p:nvSpPr>
          <p:cNvPr id="3" name="Tekstvak 2">
            <a:extLst>
              <a:ext uri="{FF2B5EF4-FFF2-40B4-BE49-F238E27FC236}">
                <a16:creationId xmlns:a16="http://schemas.microsoft.com/office/drawing/2014/main" id="{E10CB6A0-6960-8444-A99C-528387DD380A}"/>
              </a:ext>
            </a:extLst>
          </p:cNvPr>
          <p:cNvSpPr txBox="1"/>
          <p:nvPr/>
        </p:nvSpPr>
        <p:spPr>
          <a:xfrm>
            <a:off x="341530" y="1730723"/>
            <a:ext cx="8460940" cy="4401205"/>
          </a:xfrm>
          <a:prstGeom prst="rect">
            <a:avLst/>
          </a:prstGeom>
          <a:noFill/>
        </p:spPr>
        <p:txBody>
          <a:bodyPr wrap="square" rtlCol="0">
            <a:spAutoFit/>
          </a:bodyPr>
          <a:lstStyle/>
          <a:p>
            <a:r>
              <a:rPr lang="nl-BE" sz="2800" b="1" i="1" dirty="0">
                <a:solidFill>
                  <a:schemeClr val="accent4"/>
                </a:solidFill>
                <a:latin typeface="Helvetica" pitchFamily="2" charset="0"/>
              </a:rPr>
              <a:t>Nieuws ?</a:t>
            </a:r>
          </a:p>
          <a:p>
            <a:endParaRPr lang="nl-BE" sz="2800" b="1" i="1" dirty="0">
              <a:solidFill>
                <a:schemeClr val="accent4"/>
              </a:solidFill>
              <a:latin typeface="Helvetica" pitchFamily="2" charset="0"/>
            </a:endParaRPr>
          </a:p>
          <a:p>
            <a:r>
              <a:rPr lang="nl-BE" sz="2800" b="1" i="1" dirty="0">
                <a:solidFill>
                  <a:schemeClr val="accent4"/>
                </a:solidFill>
                <a:latin typeface="Helvetica" pitchFamily="2" charset="0"/>
              </a:rPr>
              <a:t>Daar is de lente,</a:t>
            </a:r>
          </a:p>
          <a:p>
            <a:r>
              <a:rPr lang="nl-BE" sz="2800" b="1" i="1" dirty="0">
                <a:solidFill>
                  <a:schemeClr val="accent4"/>
                </a:solidFill>
                <a:latin typeface="Helvetica" pitchFamily="2" charset="0"/>
              </a:rPr>
              <a:t>daar is de zon, </a:t>
            </a:r>
          </a:p>
          <a:p>
            <a:r>
              <a:rPr lang="nl-BE" sz="2800" b="1" i="1" dirty="0">
                <a:solidFill>
                  <a:schemeClr val="accent4"/>
                </a:solidFill>
                <a:latin typeface="Helvetica" pitchFamily="2" charset="0"/>
              </a:rPr>
              <a:t>bijna, maar ik denk dat ze weldra zal komen, </a:t>
            </a:r>
          </a:p>
          <a:p>
            <a:r>
              <a:rPr lang="nl-BE" sz="2800" b="1" i="1" dirty="0">
                <a:solidFill>
                  <a:schemeClr val="accent4"/>
                </a:solidFill>
                <a:latin typeface="Helvetica" pitchFamily="2" charset="0"/>
              </a:rPr>
              <a:t>de Phallus impudicus staat al in bloei</a:t>
            </a:r>
          </a:p>
          <a:p>
            <a:r>
              <a:rPr lang="nl-BE" sz="2800" b="1" i="1" dirty="0">
                <a:solidFill>
                  <a:schemeClr val="accent4"/>
                </a:solidFill>
                <a:latin typeface="Helvetica" pitchFamily="2" charset="0"/>
              </a:rPr>
              <a:t>en de blaadjes krijgen bomen</a:t>
            </a:r>
          </a:p>
          <a:p>
            <a:endParaRPr lang="nl-BE" sz="2800" b="1" i="1" dirty="0">
              <a:solidFill>
                <a:schemeClr val="accent4"/>
              </a:solidFill>
              <a:latin typeface="Helvetica" pitchFamily="2" charset="0"/>
            </a:endParaRPr>
          </a:p>
          <a:p>
            <a:r>
              <a:rPr lang="nl-BE" sz="2800" b="1" i="1" dirty="0">
                <a:solidFill>
                  <a:schemeClr val="accent4"/>
                </a:solidFill>
                <a:latin typeface="Helvetica" pitchFamily="2" charset="0"/>
              </a:rPr>
              <a:t>(“Een vrolijk lentelied”, tekst Jan De Wilde)</a:t>
            </a:r>
          </a:p>
          <a:p>
            <a:endParaRPr lang="nl-BE" sz="2800" b="1" i="1" dirty="0">
              <a:solidFill>
                <a:schemeClr val="accent4"/>
              </a:solidFill>
              <a:latin typeface="Helvetica" pitchFamily="2" charset="0"/>
            </a:endParaRPr>
          </a:p>
        </p:txBody>
      </p:sp>
    </p:spTree>
    <p:extLst>
      <p:ext uri="{BB962C8B-B14F-4D97-AF65-F5344CB8AC3E}">
        <p14:creationId xmlns:p14="http://schemas.microsoft.com/office/powerpoint/2010/main" val="871341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nd, teken&#10;&#10;Automatisch gegenereerde beschrijving">
            <a:extLst>
              <a:ext uri="{FF2B5EF4-FFF2-40B4-BE49-F238E27FC236}">
                <a16:creationId xmlns:a16="http://schemas.microsoft.com/office/drawing/2014/main" id="{3B62A376-A1BC-5A43-91AD-71D89CAB37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1218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Mediterrane afdeling</a:t>
            </a:r>
            <a:br>
              <a:rPr lang="nl-BE" sz="2800" b="1" i="1" dirty="0">
                <a:solidFill>
                  <a:schemeClr val="accent4"/>
                </a:solidFill>
                <a:latin typeface="Helvetica" pitchFamily="2" charset="0"/>
              </a:rPr>
            </a:br>
            <a:r>
              <a:rPr lang="nl-BE" sz="2800" b="1" i="1" dirty="0">
                <a:solidFill>
                  <a:schemeClr val="accent4"/>
                </a:solidFill>
                <a:latin typeface="Helvetica" pitchFamily="2" charset="0"/>
              </a:rPr>
              <a:t>MDT</a:t>
            </a:r>
          </a:p>
        </p:txBody>
      </p:sp>
    </p:spTree>
    <p:extLst>
      <p:ext uri="{BB962C8B-B14F-4D97-AF65-F5344CB8AC3E}">
        <p14:creationId xmlns:p14="http://schemas.microsoft.com/office/powerpoint/2010/main" val="22874154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6E06989-2AD0-694F-A460-2A465DD4B8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77557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F86173EF-112F-B646-AC21-43572F903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69635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gebouw&#10;&#10;Automatisch gegenereerde beschrijving">
            <a:extLst>
              <a:ext uri="{FF2B5EF4-FFF2-40B4-BE49-F238E27FC236}">
                <a16:creationId xmlns:a16="http://schemas.microsoft.com/office/drawing/2014/main" id="{DC44222E-3AF6-BA46-BCBE-2189BE581B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72504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 banaan&#10;&#10;Automatisch gegenereerde beschrijving">
            <a:extLst>
              <a:ext uri="{FF2B5EF4-FFF2-40B4-BE49-F238E27FC236}">
                <a16:creationId xmlns:a16="http://schemas.microsoft.com/office/drawing/2014/main" id="{9049F270-9585-CB48-A6E8-C1C1F855E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6704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E9A7A479-9329-0745-ACBF-622CEAC133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80791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ad&#10;&#10;Automatisch gegenereerde beschrijving">
            <a:extLst>
              <a:ext uri="{FF2B5EF4-FFF2-40B4-BE49-F238E27FC236}">
                <a16:creationId xmlns:a16="http://schemas.microsoft.com/office/drawing/2014/main" id="{D28B436A-BB5B-B343-B121-4A384749A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7700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steen&#10;&#10;Automatisch gegenereerde beschrijving">
            <a:extLst>
              <a:ext uri="{FF2B5EF4-FFF2-40B4-BE49-F238E27FC236}">
                <a16:creationId xmlns:a16="http://schemas.microsoft.com/office/drawing/2014/main" id="{6222361F-F670-344C-8E43-72CBB26F2C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82538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bebost&#10;&#10;Automatisch gegenereerde beschrijving">
            <a:extLst>
              <a:ext uri="{FF2B5EF4-FFF2-40B4-BE49-F238E27FC236}">
                <a16:creationId xmlns:a16="http://schemas.microsoft.com/office/drawing/2014/main" id="{265EC89E-372A-B448-9B50-8D556FF90C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80260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652EF7-A6C9-E544-BA06-BD3A2CE45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2856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stof&#10;&#10;Automatisch gegenereerde beschrijving">
            <a:extLst>
              <a:ext uri="{FF2B5EF4-FFF2-40B4-BE49-F238E27FC236}">
                <a16:creationId xmlns:a16="http://schemas.microsoft.com/office/drawing/2014/main" id="{43A78DA0-7DE5-DD49-ACFA-301403A18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3127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62B0C6AC-A2F9-6C48-8AA9-40ED88C95E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61991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steen&#10;&#10;Automatisch gegenereerde beschrijving">
            <a:extLst>
              <a:ext uri="{FF2B5EF4-FFF2-40B4-BE49-F238E27FC236}">
                <a16:creationId xmlns:a16="http://schemas.microsoft.com/office/drawing/2014/main" id="{21F47CA6-33BB-F34A-86B8-BBC5A941E9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55925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dak&#10;&#10;Automatisch gegenereerde beschrijving">
            <a:extLst>
              <a:ext uri="{FF2B5EF4-FFF2-40B4-BE49-F238E27FC236}">
                <a16:creationId xmlns:a16="http://schemas.microsoft.com/office/drawing/2014/main" id="{2FB982B5-7909-414F-953A-EE27BD086C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10999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steen, rots&#10;&#10;Automatisch gegenereerde beschrijving">
            <a:extLst>
              <a:ext uri="{FF2B5EF4-FFF2-40B4-BE49-F238E27FC236}">
                <a16:creationId xmlns:a16="http://schemas.microsoft.com/office/drawing/2014/main" id="{ABA866BA-5DDB-7B4F-8836-4CAE2397C5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08661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Victoriakas</a:t>
            </a:r>
          </a:p>
        </p:txBody>
      </p:sp>
    </p:spTree>
    <p:extLst>
      <p:ext uri="{BB962C8B-B14F-4D97-AF65-F5344CB8AC3E}">
        <p14:creationId xmlns:p14="http://schemas.microsoft.com/office/powerpoint/2010/main" val="3849477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4F0104C-1061-2E40-BF4A-DACA1A16F1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19689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Nieuwe bezoekers…</a:t>
            </a:r>
          </a:p>
        </p:txBody>
      </p:sp>
    </p:spTree>
    <p:extLst>
      <p:ext uri="{BB962C8B-B14F-4D97-AF65-F5344CB8AC3E}">
        <p14:creationId xmlns:p14="http://schemas.microsoft.com/office/powerpoint/2010/main" val="10220568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gebouw, gebied&#10;&#10;Automatisch gegenereerde beschrijving">
            <a:extLst>
              <a:ext uri="{FF2B5EF4-FFF2-40B4-BE49-F238E27FC236}">
                <a16:creationId xmlns:a16="http://schemas.microsoft.com/office/drawing/2014/main" id="{5B6F7F24-FD14-D245-B10D-0ABB0A710E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99592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natuur, vijver&#10;&#10;Automatisch gegenereerde beschrijving">
            <a:extLst>
              <a:ext uri="{FF2B5EF4-FFF2-40B4-BE49-F238E27FC236}">
                <a16:creationId xmlns:a16="http://schemas.microsoft.com/office/drawing/2014/main" id="{7278550A-80C8-DF4F-9B33-E38DA738CE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4435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oom&#10;&#10;Automatisch gegenereerde beschrijving">
            <a:extLst>
              <a:ext uri="{FF2B5EF4-FFF2-40B4-BE49-F238E27FC236}">
                <a16:creationId xmlns:a16="http://schemas.microsoft.com/office/drawing/2014/main" id="{7DBEF9F2-FBAF-234B-8C40-04860F8A26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1308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nd, plant&#10;&#10;Automatisch gegenereerde beschrijving">
            <a:extLst>
              <a:ext uri="{FF2B5EF4-FFF2-40B4-BE49-F238E27FC236}">
                <a16:creationId xmlns:a16="http://schemas.microsoft.com/office/drawing/2014/main" id="{5B73278E-5125-EE4B-B473-B06347B09A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6383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10;&#10;Automatisch gegenereerde beschrijving">
            <a:extLst>
              <a:ext uri="{FF2B5EF4-FFF2-40B4-BE49-F238E27FC236}">
                <a16:creationId xmlns:a16="http://schemas.microsoft.com/office/drawing/2014/main" id="{B13671B3-381D-5B45-AA69-A724EBA09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1055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grond&#10;&#10;Automatisch gegenereerde beschrijving">
            <a:extLst>
              <a:ext uri="{FF2B5EF4-FFF2-40B4-BE49-F238E27FC236}">
                <a16:creationId xmlns:a16="http://schemas.microsoft.com/office/drawing/2014/main" id="{385F5B08-ECAB-DB46-AB3E-2AD318B9C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0108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struiken&#10;&#10;Automatisch gegenereerde beschrijving">
            <a:extLst>
              <a:ext uri="{FF2B5EF4-FFF2-40B4-BE49-F238E27FC236}">
                <a16:creationId xmlns:a16="http://schemas.microsoft.com/office/drawing/2014/main" id="{B0A0F4D2-03A3-5E41-B533-A71F41108F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2318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blad&#10;&#10;Automatisch gegenereerde beschrijving">
            <a:extLst>
              <a:ext uri="{FF2B5EF4-FFF2-40B4-BE49-F238E27FC236}">
                <a16:creationId xmlns:a16="http://schemas.microsoft.com/office/drawing/2014/main" id="{6231D972-EDE4-FA4F-BA15-500BE41E57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8558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B6D9E49-65AA-914A-B781-2FAD0614B0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6088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918D72F-E9CE-A743-981A-973CD7CFD0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876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Border Ledeganckstraat</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BLS</a:t>
            </a:r>
          </a:p>
        </p:txBody>
      </p:sp>
    </p:spTree>
    <p:extLst>
      <p:ext uri="{BB962C8B-B14F-4D97-AF65-F5344CB8AC3E}">
        <p14:creationId xmlns:p14="http://schemas.microsoft.com/office/powerpoint/2010/main" val="318879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9296C26-7524-D448-93D4-88507B1F15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3196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zitten&#10;&#10;Automatisch gegenereerde beschrijving">
            <a:extLst>
              <a:ext uri="{FF2B5EF4-FFF2-40B4-BE49-F238E27FC236}">
                <a16:creationId xmlns:a16="http://schemas.microsoft.com/office/drawing/2014/main" id="{DA344740-627F-E24B-8532-8756D20BA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441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2FADD40-EB3F-C844-87E0-3D72CAAB9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3768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C716049-BE39-FE40-B51B-E530D6FFCB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0452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CB17F29-C872-F842-A8EE-83F76A6FF1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288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BD9C078-C45C-0B4B-A526-1E1073C84F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0893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5E949E-A44B-2C43-B108-16762497FE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7700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gras&#10;&#10;Automatisch gegenereerde beschrijving">
            <a:extLst>
              <a:ext uri="{FF2B5EF4-FFF2-40B4-BE49-F238E27FC236}">
                <a16:creationId xmlns:a16="http://schemas.microsoft.com/office/drawing/2014/main" id="{8BFA0223-D374-0B4B-B9AD-86DC2B90A2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5302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struiken&#10;&#10;Automatisch gegenereerde beschrijving">
            <a:extLst>
              <a:ext uri="{FF2B5EF4-FFF2-40B4-BE49-F238E27FC236}">
                <a16:creationId xmlns:a16="http://schemas.microsoft.com/office/drawing/2014/main" id="{860ED5D8-624C-F84D-8F91-FF5C34EC62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9491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loem&#10;&#10;Automatisch gegenereerde beschrijving">
            <a:extLst>
              <a:ext uri="{FF2B5EF4-FFF2-40B4-BE49-F238E27FC236}">
                <a16:creationId xmlns:a16="http://schemas.microsoft.com/office/drawing/2014/main" id="{60671750-CF45-EA4B-AE6B-C19963A6C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1259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ebouw, zitten, bank&#10;&#10;Automatisch gegenereerde beschrijving">
            <a:extLst>
              <a:ext uri="{FF2B5EF4-FFF2-40B4-BE49-F238E27FC236}">
                <a16:creationId xmlns:a16="http://schemas.microsoft.com/office/drawing/2014/main" id="{A19944D0-75F7-5948-841A-FCFD2D599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5192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lucht&#10;&#10;Automatisch gegenereerde beschrijving">
            <a:extLst>
              <a:ext uri="{FF2B5EF4-FFF2-40B4-BE49-F238E27FC236}">
                <a16:creationId xmlns:a16="http://schemas.microsoft.com/office/drawing/2014/main" id="{B9BE68F6-D942-EC44-97B7-F0B2D68656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7875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F342E503-72EB-5B42-865F-44D63DA9DA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2155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roos, begonia&#10;&#10;Automatisch gegenereerde beschrijving">
            <a:extLst>
              <a:ext uri="{FF2B5EF4-FFF2-40B4-BE49-F238E27FC236}">
                <a16:creationId xmlns:a16="http://schemas.microsoft.com/office/drawing/2014/main" id="{47F66129-EA68-6C44-94E3-2D74120DE1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4549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Rotstuin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RTS</a:t>
            </a:r>
          </a:p>
        </p:txBody>
      </p:sp>
    </p:spTree>
    <p:extLst>
      <p:ext uri="{BB962C8B-B14F-4D97-AF65-F5344CB8AC3E}">
        <p14:creationId xmlns:p14="http://schemas.microsoft.com/office/powerpoint/2010/main" val="1557628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ebouw, zitten&#10;&#10;Automatisch gegenereerde beschrijving">
            <a:extLst>
              <a:ext uri="{FF2B5EF4-FFF2-40B4-BE49-F238E27FC236}">
                <a16:creationId xmlns:a16="http://schemas.microsoft.com/office/drawing/2014/main" id="{8CE50415-098F-BD47-89A6-A1155645C3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6750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rots, plant&#10;&#10;Automatisch gegenereerde beschrijving">
            <a:extLst>
              <a:ext uri="{FF2B5EF4-FFF2-40B4-BE49-F238E27FC236}">
                <a16:creationId xmlns:a16="http://schemas.microsoft.com/office/drawing/2014/main" id="{449D54B7-D291-D848-8FA7-11FAAE3EE2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5636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gras, rotsachtig&#10;&#10;Automatisch gegenereerde beschrijving">
            <a:extLst>
              <a:ext uri="{FF2B5EF4-FFF2-40B4-BE49-F238E27FC236}">
                <a16:creationId xmlns:a16="http://schemas.microsoft.com/office/drawing/2014/main" id="{2737ECFC-2B7F-914F-B5F1-13EA0727E6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2772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1477C2F5-952B-5044-AA59-971CD2A11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885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ank, boom&#10;&#10;Automatisch gegenereerde beschrijving">
            <a:extLst>
              <a:ext uri="{FF2B5EF4-FFF2-40B4-BE49-F238E27FC236}">
                <a16:creationId xmlns:a16="http://schemas.microsoft.com/office/drawing/2014/main" id="{110D2245-9F57-5946-A4C6-F1DE902597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1183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Daktuin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(boven oude stookzaal)</a:t>
            </a:r>
          </a:p>
        </p:txBody>
      </p:sp>
    </p:spTree>
    <p:extLst>
      <p:ext uri="{BB962C8B-B14F-4D97-AF65-F5344CB8AC3E}">
        <p14:creationId xmlns:p14="http://schemas.microsoft.com/office/powerpoint/2010/main" val="4040780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gras, zitten&#10;&#10;Automatisch gegenereerde beschrijving">
            <a:extLst>
              <a:ext uri="{FF2B5EF4-FFF2-40B4-BE49-F238E27FC236}">
                <a16:creationId xmlns:a16="http://schemas.microsoft.com/office/drawing/2014/main" id="{DB29816B-0F6E-3D49-B6FE-1D0B32FACA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9638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41307B7-1E7F-B94D-A9C9-42C9D4214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8608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17A43BE-F9EA-0248-A421-48A68A3D0B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7636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steen, stoeprand&#10;&#10;Automatisch gegenereerde beschrijving">
            <a:extLst>
              <a:ext uri="{FF2B5EF4-FFF2-40B4-BE49-F238E27FC236}">
                <a16:creationId xmlns:a16="http://schemas.microsoft.com/office/drawing/2014/main" id="{3D4A3C8D-FA75-A847-88E4-504A40DF1B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0718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gebouw, portiek&#10;&#10;Automatisch gegenereerde beschrijving">
            <a:extLst>
              <a:ext uri="{FF2B5EF4-FFF2-40B4-BE49-F238E27FC236}">
                <a16:creationId xmlns:a16="http://schemas.microsoft.com/office/drawing/2014/main" id="{77569526-2CE5-9B48-AE63-7C9C9D1EF6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3444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Systematiek Eudicotylen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SEU</a:t>
            </a:r>
          </a:p>
        </p:txBody>
      </p:sp>
    </p:spTree>
    <p:extLst>
      <p:ext uri="{BB962C8B-B14F-4D97-AF65-F5344CB8AC3E}">
        <p14:creationId xmlns:p14="http://schemas.microsoft.com/office/powerpoint/2010/main" val="1375306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ras, buiten, boom, plant&#10;&#10;Automatisch gegenereerde beschrijving">
            <a:extLst>
              <a:ext uri="{FF2B5EF4-FFF2-40B4-BE49-F238E27FC236}">
                <a16:creationId xmlns:a16="http://schemas.microsoft.com/office/drawing/2014/main" id="{EA980860-07C9-FA42-8B00-FD0A0F984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4626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straat&#10;&#10;Automatisch gegenereerde beschrijving">
            <a:extLst>
              <a:ext uri="{FF2B5EF4-FFF2-40B4-BE49-F238E27FC236}">
                <a16:creationId xmlns:a16="http://schemas.microsoft.com/office/drawing/2014/main" id="{30921999-AF13-FC4F-8F7C-92724A72D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2666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10;&#10;Automatisch gegenereerde beschrijving">
            <a:extLst>
              <a:ext uri="{FF2B5EF4-FFF2-40B4-BE49-F238E27FC236}">
                <a16:creationId xmlns:a16="http://schemas.microsoft.com/office/drawing/2014/main" id="{2D69E601-510E-A743-AC0C-C97755BFC8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3226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C5662DE8-262E-6543-B932-A4482A8800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3842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ebouw, pad&#10;&#10;Automatisch gegenereerde beschrijving">
            <a:extLst>
              <a:ext uri="{FF2B5EF4-FFF2-40B4-BE49-F238E27FC236}">
                <a16:creationId xmlns:a16="http://schemas.microsoft.com/office/drawing/2014/main" id="{1F6BCD10-2354-EA40-B45B-2EF534E11C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1963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oom, buiten&#10;&#10;Automatisch gegenereerde beschrijving">
            <a:extLst>
              <a:ext uri="{FF2B5EF4-FFF2-40B4-BE49-F238E27FC236}">
                <a16:creationId xmlns:a16="http://schemas.microsoft.com/office/drawing/2014/main" id="{E7C8E361-A8B7-6F4D-863D-C848F4DBA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299301" y="969573"/>
            <a:ext cx="6545397" cy="4918854"/>
          </a:xfrm>
          <a:prstGeom prst="rect">
            <a:avLst/>
          </a:prstGeom>
        </p:spPr>
      </p:pic>
    </p:spTree>
    <p:extLst>
      <p:ext uri="{BB962C8B-B14F-4D97-AF65-F5344CB8AC3E}">
        <p14:creationId xmlns:p14="http://schemas.microsoft.com/office/powerpoint/2010/main" val="1138459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oom&#10;&#10;Automatisch gegenereerde beschrijving">
            <a:extLst>
              <a:ext uri="{FF2B5EF4-FFF2-40B4-BE49-F238E27FC236}">
                <a16:creationId xmlns:a16="http://schemas.microsoft.com/office/drawing/2014/main" id="{BC192865-BA28-5845-9FAD-BD283DFB59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3956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lucht&#10;&#10;Automatisch gegenereerde beschrijving">
            <a:extLst>
              <a:ext uri="{FF2B5EF4-FFF2-40B4-BE49-F238E27FC236}">
                <a16:creationId xmlns:a16="http://schemas.microsoft.com/office/drawing/2014/main" id="{F5377D89-516C-A24D-9FD2-D441A48D4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595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 boom&#10;&#10;Automatisch gegenereerde beschrijving">
            <a:extLst>
              <a:ext uri="{FF2B5EF4-FFF2-40B4-BE49-F238E27FC236}">
                <a16:creationId xmlns:a16="http://schemas.microsoft.com/office/drawing/2014/main" id="{A3925D4C-9294-B746-8C93-15ED7945B9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1135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10;&#10;Automatisch gegenereerde beschrijving">
            <a:extLst>
              <a:ext uri="{FF2B5EF4-FFF2-40B4-BE49-F238E27FC236}">
                <a16:creationId xmlns:a16="http://schemas.microsoft.com/office/drawing/2014/main" id="{3057ADB6-C06D-1545-AFFA-EFC7FE5AE1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70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lucht, gras&#10;&#10;Automatisch gegenereerde beschrijving">
            <a:extLst>
              <a:ext uri="{FF2B5EF4-FFF2-40B4-BE49-F238E27FC236}">
                <a16:creationId xmlns:a16="http://schemas.microsoft.com/office/drawing/2014/main" id="{D523D732-09AE-474D-A3D8-146CC57DB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0647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EAE8BCA2-1CE0-524D-9226-341E90E99F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9401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hooi, plant&#10;&#10;Automatisch gegenereerde beschrijving">
            <a:extLst>
              <a:ext uri="{FF2B5EF4-FFF2-40B4-BE49-F238E27FC236}">
                <a16:creationId xmlns:a16="http://schemas.microsoft.com/office/drawing/2014/main" id="{B6B27C40-B3E7-374D-9185-AD8AE72EB8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9271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10;&#10;Automatisch gegenereerde beschrijving">
            <a:extLst>
              <a:ext uri="{FF2B5EF4-FFF2-40B4-BE49-F238E27FC236}">
                <a16:creationId xmlns:a16="http://schemas.microsoft.com/office/drawing/2014/main" id="{892FD582-A538-8349-B0F1-B6524EB7C0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3568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aarde&#10;&#10;Automatisch gegenereerde beschrijving">
            <a:extLst>
              <a:ext uri="{FF2B5EF4-FFF2-40B4-BE49-F238E27FC236}">
                <a16:creationId xmlns:a16="http://schemas.microsoft.com/office/drawing/2014/main" id="{1CE81C93-50B3-EF42-AEA0-C08850CE29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3513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gras, stof&#10;&#10;Automatisch gegenereerde beschrijving">
            <a:extLst>
              <a:ext uri="{FF2B5EF4-FFF2-40B4-BE49-F238E27FC236}">
                <a16:creationId xmlns:a16="http://schemas.microsoft.com/office/drawing/2014/main" id="{56667981-17C4-BE40-8E0F-3EC94068F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4162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31DF4A1D-25E8-5345-8D34-3B7A34AF83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4659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grond, stof&#10;&#10;Automatisch gegenereerde beschrijving">
            <a:extLst>
              <a:ext uri="{FF2B5EF4-FFF2-40B4-BE49-F238E27FC236}">
                <a16:creationId xmlns:a16="http://schemas.microsoft.com/office/drawing/2014/main" id="{CE6278E1-A93E-D645-834F-3D1E37CA31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8627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welig&#10;&#10;Automatisch gegenereerde beschrijving">
            <a:extLst>
              <a:ext uri="{FF2B5EF4-FFF2-40B4-BE49-F238E27FC236}">
                <a16:creationId xmlns:a16="http://schemas.microsoft.com/office/drawing/2014/main" id="{71E7683B-2D84-2240-8760-F3029D7358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4963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groen&#10;&#10;Automatisch gegenereerde beschrijving">
            <a:extLst>
              <a:ext uri="{FF2B5EF4-FFF2-40B4-BE49-F238E27FC236}">
                <a16:creationId xmlns:a16="http://schemas.microsoft.com/office/drawing/2014/main" id="{941DB3A2-DABF-BD4E-BD11-101F65EE8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3379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oom, pad&#10;&#10;Automatisch gegenereerde beschrijving">
            <a:extLst>
              <a:ext uri="{FF2B5EF4-FFF2-40B4-BE49-F238E27FC236}">
                <a16:creationId xmlns:a16="http://schemas.microsoft.com/office/drawing/2014/main" id="{47CEA6A5-6320-8940-A227-1A2B85196A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5047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loem, plant&#10;&#10;Automatisch gegenereerde beschrijving">
            <a:extLst>
              <a:ext uri="{FF2B5EF4-FFF2-40B4-BE49-F238E27FC236}">
                <a16:creationId xmlns:a16="http://schemas.microsoft.com/office/drawing/2014/main" id="{D74818C2-2F95-1449-A097-84FCCDE07E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4806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stof&#10;&#10;Automatisch gegenereerde beschrijving">
            <a:extLst>
              <a:ext uri="{FF2B5EF4-FFF2-40B4-BE49-F238E27FC236}">
                <a16:creationId xmlns:a16="http://schemas.microsoft.com/office/drawing/2014/main" id="{F5413429-AA84-D245-9378-CAC2BB22EA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3294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10;&#10;Automatisch gegenereerde beschrijving">
            <a:extLst>
              <a:ext uri="{FF2B5EF4-FFF2-40B4-BE49-F238E27FC236}">
                <a16:creationId xmlns:a16="http://schemas.microsoft.com/office/drawing/2014/main" id="{C79DF0F1-C03D-3B4D-A331-3F364A3F06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0458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ad&#10;&#10;Automatisch gegenereerde beschrijving">
            <a:extLst>
              <a:ext uri="{FF2B5EF4-FFF2-40B4-BE49-F238E27FC236}">
                <a16:creationId xmlns:a16="http://schemas.microsoft.com/office/drawing/2014/main" id="{0EC5F5DA-24FD-C042-B55C-0F60ED977D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60221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 boom, plant&#10;&#10;Automatisch gegenereerde beschrijving">
            <a:extLst>
              <a:ext uri="{FF2B5EF4-FFF2-40B4-BE49-F238E27FC236}">
                <a16:creationId xmlns:a16="http://schemas.microsoft.com/office/drawing/2014/main" id="{5766B9A6-A441-6944-8CCB-FBAE80A28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4607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oom, lucht&#10;&#10;Automatisch gegenereerde beschrijving">
            <a:extLst>
              <a:ext uri="{FF2B5EF4-FFF2-40B4-BE49-F238E27FC236}">
                <a16:creationId xmlns:a16="http://schemas.microsoft.com/office/drawing/2014/main" id="{86604B2A-E8F7-854F-8BBD-ED3012DAA3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794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lad, roos&#10;&#10;Automatisch gegenereerde beschrijving">
            <a:extLst>
              <a:ext uri="{FF2B5EF4-FFF2-40B4-BE49-F238E27FC236}">
                <a16:creationId xmlns:a16="http://schemas.microsoft.com/office/drawing/2014/main" id="{4113CE6C-B7FE-5D46-BB06-A7661F7CD9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24738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oente&#10;&#10;Automatisch gegenereerde beschrijving">
            <a:extLst>
              <a:ext uri="{FF2B5EF4-FFF2-40B4-BE49-F238E27FC236}">
                <a16:creationId xmlns:a16="http://schemas.microsoft.com/office/drawing/2014/main" id="{27D2B25F-3F4B-1341-AB71-C0CCAE63B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7540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gras&#10;&#10;Automatisch gegenereerde beschrijving">
            <a:extLst>
              <a:ext uri="{FF2B5EF4-FFF2-40B4-BE49-F238E27FC236}">
                <a16:creationId xmlns:a16="http://schemas.microsoft.com/office/drawing/2014/main" id="{675F4F92-54B0-D449-8FBC-04EEF8249B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49970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oente&#10;&#10;Automatisch gegenereerde beschrijving">
            <a:extLst>
              <a:ext uri="{FF2B5EF4-FFF2-40B4-BE49-F238E27FC236}">
                <a16:creationId xmlns:a16="http://schemas.microsoft.com/office/drawing/2014/main" id="{7B9F9BD9-AE94-C24B-8C7A-678A7E2BB3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9382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CB2DE02A-CC3A-BB4E-ACC8-9B6FF9FBE0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6232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tuin&#10;&#10;Automatisch gegenereerde beschrijving">
            <a:extLst>
              <a:ext uri="{FF2B5EF4-FFF2-40B4-BE49-F238E27FC236}">
                <a16:creationId xmlns:a16="http://schemas.microsoft.com/office/drawing/2014/main" id="{FEDA660E-383A-F842-BECB-0463652A01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40829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Border Ingangsgebouw (rechts)</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BIG 200</a:t>
            </a:r>
          </a:p>
        </p:txBody>
      </p:sp>
    </p:spTree>
    <p:extLst>
      <p:ext uri="{BB962C8B-B14F-4D97-AF65-F5344CB8AC3E}">
        <p14:creationId xmlns:p14="http://schemas.microsoft.com/office/powerpoint/2010/main" val="2594411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ras, buiten, plant, boom&#10;&#10;Automatisch gegenereerde beschrijving">
            <a:extLst>
              <a:ext uri="{FF2B5EF4-FFF2-40B4-BE49-F238E27FC236}">
                <a16:creationId xmlns:a16="http://schemas.microsoft.com/office/drawing/2014/main" id="{6C9FE373-B053-654D-9217-C7A1AF6CDC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502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oom&#10;&#10;Automatisch gegenereerde beschrijving">
            <a:extLst>
              <a:ext uri="{FF2B5EF4-FFF2-40B4-BE49-F238E27FC236}">
                <a16:creationId xmlns:a16="http://schemas.microsoft.com/office/drawing/2014/main" id="{E479A198-EA24-A742-B58F-2D19B42DF5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9009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conifeer, plant, boom&#10;&#10;Automatisch gegenereerde beschrijving">
            <a:extLst>
              <a:ext uri="{FF2B5EF4-FFF2-40B4-BE49-F238E27FC236}">
                <a16:creationId xmlns:a16="http://schemas.microsoft.com/office/drawing/2014/main" id="{2F58E4B8-2850-F94E-ADEE-1C09ED6F02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12724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tuin&#10;&#10;Automatisch gegenereerde beschrijving">
            <a:extLst>
              <a:ext uri="{FF2B5EF4-FFF2-40B4-BE49-F238E27FC236}">
                <a16:creationId xmlns:a16="http://schemas.microsoft.com/office/drawing/2014/main" id="{6A10808A-BC96-1044-B3D0-C845002CB0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5258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oom, buiten, plant&#10;&#10;Automatisch gegenereerde beschrijving">
            <a:extLst>
              <a:ext uri="{FF2B5EF4-FFF2-40B4-BE49-F238E27FC236}">
                <a16:creationId xmlns:a16="http://schemas.microsoft.com/office/drawing/2014/main" id="{EFAC995C-B172-DE4B-9A9B-986A55EFA3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447935" y="990194"/>
            <a:ext cx="6558474" cy="4918855"/>
          </a:xfrm>
          <a:prstGeom prst="rect">
            <a:avLst/>
          </a:prstGeom>
        </p:spPr>
      </p:pic>
      <p:pic>
        <p:nvPicPr>
          <p:cNvPr id="5" name="Afbeelding 4" descr="Afbeelding met boom, buiten, plant&#10;&#10;Automatisch gegenereerde beschrijving">
            <a:extLst>
              <a:ext uri="{FF2B5EF4-FFF2-40B4-BE49-F238E27FC236}">
                <a16:creationId xmlns:a16="http://schemas.microsoft.com/office/drawing/2014/main" id="{4C2F50E8-0FDD-2049-8468-C3B376BA4E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292763" y="990192"/>
            <a:ext cx="6558474" cy="4918855"/>
          </a:xfrm>
          <a:prstGeom prst="rect">
            <a:avLst/>
          </a:prstGeom>
        </p:spPr>
      </p:pic>
    </p:spTree>
    <p:extLst>
      <p:ext uri="{BB962C8B-B14F-4D97-AF65-F5344CB8AC3E}">
        <p14:creationId xmlns:p14="http://schemas.microsoft.com/office/powerpoint/2010/main" val="40414787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hout&#10;&#10;Automatisch gegenereerde beschrijving">
            <a:extLst>
              <a:ext uri="{FF2B5EF4-FFF2-40B4-BE49-F238E27FC236}">
                <a16:creationId xmlns:a16="http://schemas.microsoft.com/office/drawing/2014/main" id="{CB7552E4-8876-7F4B-99D4-3AE2B1EDA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5608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3F70CA-95F8-C846-B21C-8044D258B2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62116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Planten en Mensen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PLM</a:t>
            </a:r>
          </a:p>
        </p:txBody>
      </p:sp>
    </p:spTree>
    <p:extLst>
      <p:ext uri="{BB962C8B-B14F-4D97-AF65-F5344CB8AC3E}">
        <p14:creationId xmlns:p14="http://schemas.microsoft.com/office/powerpoint/2010/main" val="2821812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oom, staand&#10;&#10;Automatisch gegenereerde beschrijving">
            <a:extLst>
              <a:ext uri="{FF2B5EF4-FFF2-40B4-BE49-F238E27FC236}">
                <a16:creationId xmlns:a16="http://schemas.microsoft.com/office/drawing/2014/main" id="{B1AB06DB-56BF-B744-9846-92A8103A0C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79016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staand&#10;&#10;Automatisch gegenereerde beschrijving">
            <a:extLst>
              <a:ext uri="{FF2B5EF4-FFF2-40B4-BE49-F238E27FC236}">
                <a16:creationId xmlns:a16="http://schemas.microsoft.com/office/drawing/2014/main" id="{D517AC95-605F-2244-9CED-D1B927A04C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3175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nd, plant&#10;&#10;Automatisch gegenereerde beschrijving">
            <a:extLst>
              <a:ext uri="{FF2B5EF4-FFF2-40B4-BE49-F238E27FC236}">
                <a16:creationId xmlns:a16="http://schemas.microsoft.com/office/drawing/2014/main" id="{ED12C2B7-5C5F-744D-8DD6-96D6247114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67235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Arboretum</a:t>
            </a:r>
          </a:p>
        </p:txBody>
      </p:sp>
    </p:spTree>
    <p:extLst>
      <p:ext uri="{BB962C8B-B14F-4D97-AF65-F5344CB8AC3E}">
        <p14:creationId xmlns:p14="http://schemas.microsoft.com/office/powerpoint/2010/main" val="5490619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312C5DDD-940C-E041-BBFE-AA304AD07B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57397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gras, plant&#10;&#10;Automatisch gegenereerde beschrijving">
            <a:extLst>
              <a:ext uri="{FF2B5EF4-FFF2-40B4-BE49-F238E27FC236}">
                <a16:creationId xmlns:a16="http://schemas.microsoft.com/office/drawing/2014/main" id="{366E1CE0-4FF2-1747-BB9C-4E119E74F1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73303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10;&#10;Automatisch gegenereerde beschrijving">
            <a:extLst>
              <a:ext uri="{FF2B5EF4-FFF2-40B4-BE49-F238E27FC236}">
                <a16:creationId xmlns:a16="http://schemas.microsoft.com/office/drawing/2014/main" id="{6E3FD678-2990-6848-B518-FD9C39B3DF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695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oeket, roos&#10;&#10;Automatisch gegenereerde beschrijving">
            <a:extLst>
              <a:ext uri="{FF2B5EF4-FFF2-40B4-BE49-F238E27FC236}">
                <a16:creationId xmlns:a16="http://schemas.microsoft.com/office/drawing/2014/main" id="{C269E3F7-7241-5043-9B39-17FCF4D001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60013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boom, plant&#10;&#10;Automatisch gegenereerde beschrijving">
            <a:extLst>
              <a:ext uri="{FF2B5EF4-FFF2-40B4-BE49-F238E27FC236}">
                <a16:creationId xmlns:a16="http://schemas.microsoft.com/office/drawing/2014/main" id="{F582DAAB-E111-F24B-84FA-68817DB833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286748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575C7C22-B834-F446-983A-F9E054EB27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35719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roen&#10;&#10;Automatisch gegenereerde beschrijving">
            <a:extLst>
              <a:ext uri="{FF2B5EF4-FFF2-40B4-BE49-F238E27FC236}">
                <a16:creationId xmlns:a16="http://schemas.microsoft.com/office/drawing/2014/main" id="{AF2F5C01-2E43-1247-A605-C84E2B085B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66430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buiten, plant, tuin&#10;&#10;Automatisch gegenereerde beschrijving">
            <a:extLst>
              <a:ext uri="{FF2B5EF4-FFF2-40B4-BE49-F238E27FC236}">
                <a16:creationId xmlns:a16="http://schemas.microsoft.com/office/drawing/2014/main" id="{9C2B9182-294B-FD4A-BD1C-2A6786F4B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43673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os&#10;&#10;Automatisch gegenereerde beschrijving">
            <a:extLst>
              <a:ext uri="{FF2B5EF4-FFF2-40B4-BE49-F238E27FC236}">
                <a16:creationId xmlns:a16="http://schemas.microsoft.com/office/drawing/2014/main" id="{B5DD19B0-589E-334E-A9CD-EBBE5E01C9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30231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10;&#10;Automatisch gegenereerde beschrijving">
            <a:extLst>
              <a:ext uri="{FF2B5EF4-FFF2-40B4-BE49-F238E27FC236}">
                <a16:creationId xmlns:a16="http://schemas.microsoft.com/office/drawing/2014/main" id="{AF658E8A-FF68-B24A-A946-C1337EF3ED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17999682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 boom, plant&#10;&#10;Automatisch gegenereerde beschrijving">
            <a:extLst>
              <a:ext uri="{FF2B5EF4-FFF2-40B4-BE49-F238E27FC236}">
                <a16:creationId xmlns:a16="http://schemas.microsoft.com/office/drawing/2014/main" id="{7D6F0456-45BD-0141-ADDE-35A118BE2B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8035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5AE4A02A-3A0F-8C48-A926-4E004BDED2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933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10;&#10;Automatisch gegenereerde beschrijving">
            <a:extLst>
              <a:ext uri="{FF2B5EF4-FFF2-40B4-BE49-F238E27FC236}">
                <a16:creationId xmlns:a16="http://schemas.microsoft.com/office/drawing/2014/main" id="{54859188-161A-424C-A985-61FA13F371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03197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3A2BB4D1-8F55-4D41-B7EF-DD06E04C5B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3049584"/>
      </p:ext>
    </p:extLst>
  </p:cSld>
  <p:clrMapOvr>
    <a:masterClrMapping/>
  </p:clrMapOvr>
</p:sld>
</file>

<file path=ppt/theme/theme1.xml><?xml version="1.0" encoding="utf-8"?>
<a:theme xmlns:a="http://schemas.openxmlformats.org/drawingml/2006/main" name="Default Design">
  <a:themeElements>
    <a:clrScheme name="Aangepast 6">
      <a:dk1>
        <a:srgbClr val="FFFFFF"/>
      </a:dk1>
      <a:lt1>
        <a:srgbClr val="FFFFFF"/>
      </a:lt1>
      <a:dk2>
        <a:srgbClr val="FFFFFF"/>
      </a:dk2>
      <a:lt2>
        <a:srgbClr val="FFFFFF"/>
      </a:lt2>
      <a:accent1>
        <a:srgbClr val="FFFFFF"/>
      </a:accent1>
      <a:accent2>
        <a:srgbClr val="FFFFFF"/>
      </a:accent2>
      <a:accent3>
        <a:srgbClr val="AAAAE2"/>
      </a:accent3>
      <a:accent4>
        <a:srgbClr val="000000"/>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26863</TotalTime>
  <Words>4156</Words>
  <Application>Microsoft Office PowerPoint</Application>
  <PresentationFormat>Diavoorstelling (4:3)</PresentationFormat>
  <Paragraphs>780</Paragraphs>
  <Slides>118</Slides>
  <Notes>118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118</vt:i4>
      </vt:variant>
    </vt:vector>
  </HeadingPairs>
  <TitlesOfParts>
    <vt:vector size="123" baseType="lpstr">
      <vt:lpstr>ＭＳ Ｐゴシック</vt:lpstr>
      <vt:lpstr>Helvetica</vt:lpstr>
      <vt:lpstr>Times</vt:lpstr>
      <vt:lpstr>Times New Roman</vt:lpstr>
      <vt:lpstr>Default Design</vt:lpstr>
      <vt:lpstr>Welkom op de achtste virtuele rondleiding in de Plantentuin, woensdag 3 maart 2021</vt:lpstr>
      <vt:lpstr>Border Ledeganckstraat BLS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Rotstuin RTS</vt:lpstr>
      <vt:lpstr>PowerPoint-presentatie</vt:lpstr>
      <vt:lpstr>PowerPoint-presentatie</vt:lpstr>
      <vt:lpstr>PowerPoint-presentatie</vt:lpstr>
      <vt:lpstr>PowerPoint-presentatie</vt:lpstr>
      <vt:lpstr>PowerPoint-presentatie</vt:lpstr>
      <vt:lpstr>Daktuin (boven oude stookzaal)</vt:lpstr>
      <vt:lpstr>PowerPoint-presentatie</vt:lpstr>
      <vt:lpstr>PowerPoint-presentatie</vt:lpstr>
      <vt:lpstr>PowerPoint-presentatie</vt:lpstr>
      <vt:lpstr>PowerPoint-presentatie</vt:lpstr>
      <vt:lpstr>Systematiek Eudicotylen SEU</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Border Ingangsgebouw (rechts) BIG 200</vt:lpstr>
      <vt:lpstr>PowerPoint-presentatie</vt:lpstr>
      <vt:lpstr>PowerPoint-presentatie</vt:lpstr>
      <vt:lpstr>PowerPoint-presentatie</vt:lpstr>
      <vt:lpstr>PowerPoint-presentatie</vt:lpstr>
      <vt:lpstr>PowerPoint-presentatie</vt:lpstr>
      <vt:lpstr>PowerPoint-presentatie</vt:lpstr>
      <vt:lpstr>Planten en Mensen PLM</vt:lpstr>
      <vt:lpstr>PowerPoint-presentatie</vt:lpstr>
      <vt:lpstr>PowerPoint-presentatie</vt:lpstr>
      <vt:lpstr>PowerPoint-presentatie</vt:lpstr>
      <vt:lpstr>Arboretum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Mediterrane afdeling MDT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Victoriakas</vt:lpstr>
      <vt:lpstr>PowerPoint-presentatie</vt:lpstr>
      <vt:lpstr>Nieuwe bezoekers…</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759</cp:revision>
  <dcterms:created xsi:type="dcterms:W3CDTF">2020-06-03T12:03:14Z</dcterms:created>
  <dcterms:modified xsi:type="dcterms:W3CDTF">2021-03-09T09:11:27Z</dcterms:modified>
</cp:coreProperties>
</file>